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62" r:id="rId4"/>
    <p:sldMasterId id="2147483664" r:id="rId5"/>
    <p:sldMasterId id="2147483666" r:id="rId6"/>
  </p:sldMasterIdLst>
  <p:notesMasterIdLst>
    <p:notesMasterId r:id="rId111"/>
  </p:notesMasterIdLst>
  <p:sldIdLst>
    <p:sldId id="392" r:id="rId7"/>
    <p:sldId id="364" r:id="rId8"/>
    <p:sldId id="256" r:id="rId9"/>
    <p:sldId id="475" r:id="rId10"/>
    <p:sldId id="474" r:id="rId11"/>
    <p:sldId id="477" r:id="rId12"/>
    <p:sldId id="489" r:id="rId13"/>
    <p:sldId id="486" r:id="rId14"/>
    <p:sldId id="488" r:id="rId15"/>
    <p:sldId id="487" r:id="rId16"/>
    <p:sldId id="485" r:id="rId17"/>
    <p:sldId id="314" r:id="rId18"/>
    <p:sldId id="483" r:id="rId19"/>
    <p:sldId id="490" r:id="rId20"/>
    <p:sldId id="480" r:id="rId21"/>
    <p:sldId id="482" r:id="rId22"/>
    <p:sldId id="481" r:id="rId23"/>
    <p:sldId id="484" r:id="rId24"/>
    <p:sldId id="492" r:id="rId25"/>
    <p:sldId id="491" r:id="rId26"/>
    <p:sldId id="311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1" r:id="rId35"/>
    <p:sldId id="500" r:id="rId36"/>
    <p:sldId id="502" r:id="rId37"/>
    <p:sldId id="503" r:id="rId38"/>
    <p:sldId id="313" r:id="rId39"/>
    <p:sldId id="467" r:id="rId40"/>
    <p:sldId id="393" r:id="rId41"/>
    <p:sldId id="468" r:id="rId42"/>
    <p:sldId id="470" r:id="rId43"/>
    <p:sldId id="471" r:id="rId44"/>
    <p:sldId id="472" r:id="rId45"/>
    <p:sldId id="473" r:id="rId46"/>
    <p:sldId id="461" r:id="rId47"/>
    <p:sldId id="407" r:id="rId48"/>
    <p:sldId id="463" r:id="rId49"/>
    <p:sldId id="464" r:id="rId50"/>
    <p:sldId id="465" r:id="rId51"/>
    <p:sldId id="466" r:id="rId52"/>
    <p:sldId id="438" r:id="rId53"/>
    <p:sldId id="403" r:id="rId54"/>
    <p:sldId id="406" r:id="rId55"/>
    <p:sldId id="462" r:id="rId56"/>
    <p:sldId id="415" r:id="rId57"/>
    <p:sldId id="439" r:id="rId58"/>
    <p:sldId id="440" r:id="rId59"/>
    <p:sldId id="405" r:id="rId60"/>
    <p:sldId id="445" r:id="rId61"/>
    <p:sldId id="446" r:id="rId62"/>
    <p:sldId id="443" r:id="rId63"/>
    <p:sldId id="404" r:id="rId64"/>
    <p:sldId id="444" r:id="rId65"/>
    <p:sldId id="447" r:id="rId66"/>
    <p:sldId id="448" r:id="rId67"/>
    <p:sldId id="449" r:id="rId68"/>
    <p:sldId id="457" r:id="rId69"/>
    <p:sldId id="458" r:id="rId70"/>
    <p:sldId id="459" r:id="rId71"/>
    <p:sldId id="460" r:id="rId72"/>
    <p:sldId id="451" r:id="rId73"/>
    <p:sldId id="452" r:id="rId74"/>
    <p:sldId id="453" r:id="rId75"/>
    <p:sldId id="454" r:id="rId76"/>
    <p:sldId id="455" r:id="rId77"/>
    <p:sldId id="437" r:id="rId78"/>
    <p:sldId id="436" r:id="rId79"/>
    <p:sldId id="435" r:id="rId80"/>
    <p:sldId id="434" r:id="rId81"/>
    <p:sldId id="433" r:id="rId82"/>
    <p:sldId id="432" r:id="rId83"/>
    <p:sldId id="442" r:id="rId84"/>
    <p:sldId id="410" r:id="rId85"/>
    <p:sldId id="411" r:id="rId86"/>
    <p:sldId id="412" r:id="rId87"/>
    <p:sldId id="413" r:id="rId88"/>
    <p:sldId id="416" r:id="rId89"/>
    <p:sldId id="431" r:id="rId90"/>
    <p:sldId id="414" r:id="rId91"/>
    <p:sldId id="417" r:id="rId92"/>
    <p:sldId id="418" r:id="rId93"/>
    <p:sldId id="419" r:id="rId94"/>
    <p:sldId id="420" r:id="rId95"/>
    <p:sldId id="421" r:id="rId96"/>
    <p:sldId id="422" r:id="rId97"/>
    <p:sldId id="423" r:id="rId98"/>
    <p:sldId id="424" r:id="rId99"/>
    <p:sldId id="425" r:id="rId100"/>
    <p:sldId id="426" r:id="rId101"/>
    <p:sldId id="427" r:id="rId102"/>
    <p:sldId id="428" r:id="rId103"/>
    <p:sldId id="430" r:id="rId104"/>
    <p:sldId id="429" r:id="rId105"/>
    <p:sldId id="508" r:id="rId106"/>
    <p:sldId id="504" r:id="rId107"/>
    <p:sldId id="505" r:id="rId108"/>
    <p:sldId id="507" r:id="rId109"/>
    <p:sldId id="401" r:id="rId1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2"/>
      <p:bold r:id="rId113"/>
      <p:italic r:id="rId114"/>
      <p:bold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orient="horz" pos="812">
          <p15:clr>
            <a:srgbClr val="000000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16" roundtripDataSignature="AMtx7miM8IGbdeEE4xUsHFpm3F+umU06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6" autoAdjust="0"/>
    <p:restoredTop sz="84094" autoAdjust="0"/>
  </p:normalViewPr>
  <p:slideViewPr>
    <p:cSldViewPr snapToGrid="0">
      <p:cViewPr>
        <p:scale>
          <a:sx n="75" d="100"/>
          <a:sy n="75" d="100"/>
        </p:scale>
        <p:origin x="456" y="42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presProps" Target="presProps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font" Target="fonts/font1.fntdata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slide" Target="slides/slide104.xml"/><Relationship Id="rId115" Type="http://schemas.openxmlformats.org/officeDocument/2006/relationships/font" Target="fonts/font4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font" Target="fonts/font2.fntdata"/><Relationship Id="rId118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16" Type="http://customschemas.google.com/relationships/presentationmetadata" Target="meta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font" Target="fonts/font3.fntdata"/><Relationship Id="rId119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dlock.io/blog/cryptojacking-tesla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153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Forrester Report: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https://www.forrester.com/report/Your+Digital+Transformation+Is+Not+Bold+Enough+Five+Signs+Of+Trouble+And+Key+Fixes/-/E-RES137950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38973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851516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19525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00532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65097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75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41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92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https://www.forrester.com/report/Faster+Software+Delivery+Will+Accelerate+Digital+Transformation/-/E-RES116443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792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49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385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665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8010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2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AD&amp;D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Application Development &amp; Delivery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113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https://fr.surveymonkey.com/r/RTRXGXG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92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9838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745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2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37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856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sz="1600" b="0" dirty="0"/>
              <a:t>The absence of traditional controls may dismay information security and compliance professionals. </a:t>
            </a:r>
          </a:p>
          <a:p>
            <a:pPr algn="l"/>
            <a:r>
              <a:rPr lang="en-US" sz="1600" b="0" dirty="0"/>
              <a:t>However, that doesn’t mean that DevOps organizations don’t have effective controls.</a:t>
            </a:r>
          </a:p>
          <a:p>
            <a:pPr algn="l"/>
            <a:endParaRPr lang="en-US" sz="1600" b="0" dirty="0"/>
          </a:p>
          <a:p>
            <a:pPr algn="l"/>
            <a:r>
              <a:rPr lang="en-US" sz="1600" b="0" dirty="0" err="1"/>
              <a:t>Cryptojacking</a:t>
            </a:r>
            <a:r>
              <a:rPr lang="en-US" sz="1600" b="0" dirty="0"/>
              <a:t>-tesla: </a:t>
            </a:r>
            <a:r>
              <a:rPr lang="fr-FR" sz="1600" dirty="0">
                <a:hlinkClick r:id="rId3"/>
              </a:rPr>
              <a:t>https://redlock.io/blog/cryptojacking-tesla</a:t>
            </a:r>
            <a:endParaRPr lang="en-US" sz="16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498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077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379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9373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043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DevOps is the combination of cultural philosophies, practices, and tools that increases an organization’s ability to deliver applications and services at high velocity: </a:t>
            </a:r>
          </a:p>
          <a:p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Evolving and improving products at a faster pace than organizations using traditional software development and infrastructure management processes.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This speed enables organizations to better serve their customers and compete more effectively in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322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135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065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Agree and communicate measurable business goals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 teams support and resources to experiment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Talk to other teams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 quick wins and share learnings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going</a:t>
            </a:r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3945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849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696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325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6596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”</a:t>
            </a:r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Build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it, </a:t>
            </a:r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run it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 quote from the </a:t>
            </a:r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CTO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of </a:t>
            </a:r>
            <a:r>
              <a:rPr lang="en-US" sz="18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Amazon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Werner </a:t>
            </a:r>
            <a:r>
              <a:rPr lang="fr-FR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Vogels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4249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788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946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7607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433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9660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15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8605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4387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239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0439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136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34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0351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7478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52815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3136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6255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983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566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1390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9571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9054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68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532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6819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7371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330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6566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2821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4135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9455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1487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8913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43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5598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5539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4580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527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8627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9313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7822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3678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2585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4315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68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4767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4345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40738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8996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3505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8770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1738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9961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7318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2575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714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521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69019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2953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1995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21905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 project stretches far beyond its original vision, it is called “scope creep”.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often refers to changes, continuous or uncontrolled growth in a project’s scope, at any point after the project begin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74440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9881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071527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7930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3546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6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">
  <p:cSld name="1_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s">
  <p:cSld name="Two conten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1"/>
          </p:nvPr>
        </p:nvSpPr>
        <p:spPr>
          <a:xfrm>
            <a:off x="457200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body" idx="2"/>
          </p:nvPr>
        </p:nvSpPr>
        <p:spPr>
          <a:xfrm>
            <a:off x="4637856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3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3">
            <a:alphaModFix/>
          </a:blip>
          <a:srcRect l="18260" r="10397" b="48524"/>
          <a:stretch/>
        </p:blipFill>
        <p:spPr>
          <a:xfrm>
            <a:off x="0" y="4762"/>
            <a:ext cx="9144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5412" y="-171450"/>
            <a:ext cx="9280525" cy="756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0" descr="D:\Le sel en +\Realisations\TBWA\120117 Microelectronics\ST_Bloc marque_Qi_H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212" y="5878512"/>
            <a:ext cx="24479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hyperlink" Target="https://www.amazon.com/Continuous-Delivery-Deployment-Automation-Addison-Wesley-ebook/dp/B003YMNVC0/ref=pd_sim_351_5/142-6922783-0324260?_encoding=UTF8&amp;pd_rd_i=B003YMNVC0&amp;pd_rd_r=0ce3e4e8-d664-4695-9287-6265c1ff2460&amp;pd_rd_w=kEN2H&amp;pd_rd_wg=t79JZ&amp;pf_rd_p=9fec2710-b93d-4b3e-b3ca-e55dc1c5909a&amp;pf_rd_r=EXY4YJCEVMT09322GMFG&amp;psc=1&amp;refRID=EXY4YJCEVMT09322GMFG" TargetMode="External"/><Relationship Id="rId7" Type="http://schemas.openxmlformats.org/officeDocument/2006/relationships/hyperlink" Target="https://www.amazon.co.uk/Devops-Handbook-World-Class-Reliability-Organizations/dp/1942788002" TargetMode="External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11" Type="http://schemas.openxmlformats.org/officeDocument/2006/relationships/hyperlink" Target="https://www.amazon.com/Phoenix-Project-DevOps-Helping-Business/dp/0988262592" TargetMode="External"/><Relationship Id="rId5" Type="http://schemas.openxmlformats.org/officeDocument/2006/relationships/hyperlink" Target="https://www.amazon.com/Team-Topologies-Organizing-Business-Technology-ebook/dp/B07NSF94PC" TargetMode="External"/><Relationship Id="rId10" Type="http://schemas.openxmlformats.org/officeDocument/2006/relationships/image" Target="../media/image83.jpeg"/><Relationship Id="rId4" Type="http://schemas.openxmlformats.org/officeDocument/2006/relationships/image" Target="../media/image80.jpeg"/><Relationship Id="rId9" Type="http://schemas.openxmlformats.org/officeDocument/2006/relationships/hyperlink" Target="https://www.amazon.com/Unicorn-Project-Developers-Disruption-Thriving-ebook/dp/B07QT9QR41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685800" y="4083148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4800" b="1" dirty="0"/>
              <a:t>DevOps process</a:t>
            </a:r>
            <a:br>
              <a:rPr lang="en-US" sz="4800" b="1" dirty="0"/>
            </a:br>
            <a:br>
              <a:rPr lang="en-US" sz="4800" dirty="0"/>
            </a:br>
            <a:r>
              <a:rPr lang="en-US" sz="4800" b="1" dirty="0"/>
              <a:t>Improve and visualize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27695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52664" y="742951"/>
            <a:ext cx="3249230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Leaders Recognize That IT Agility Is Core To Digital Business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9CF227-794C-451A-87DF-3E6B48BB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009" y="742951"/>
            <a:ext cx="5572991" cy="5447598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2596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Examples of Issue Tracking Tools</a:t>
            </a: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E7A9D-D84A-4F7D-B31C-BACF800C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" y="842411"/>
            <a:ext cx="901190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345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Atlassian Jira Control Chart</a:t>
            </a: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2414FD-53A2-432E-B1B2-0A0E55647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274"/>
            <a:ext cx="9144000" cy="42208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FF8585-11CB-4C2E-B706-C3353AAFE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392" y="91117"/>
            <a:ext cx="4952703" cy="18462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118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098659" y="220268"/>
            <a:ext cx="4816290" cy="5327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What did we learn?</a:t>
            </a:r>
          </a:p>
        </p:txBody>
      </p:sp>
      <p:sp>
        <p:nvSpPr>
          <p:cNvPr id="16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0" name="Graphic 159" descr="Classroom">
            <a:extLst>
              <a:ext uri="{FF2B5EF4-FFF2-40B4-BE49-F238E27FC236}">
                <a16:creationId xmlns:a16="http://schemas.microsoft.com/office/drawing/2014/main" id="{FD7861D4-59D6-44BA-B226-9BC6AF401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50804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95918" y="4577975"/>
            <a:ext cx="5654511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66540F-E221-440A-B1EC-D38952EB19BF}"/>
              </a:ext>
            </a:extLst>
          </p:cNvPr>
          <p:cNvSpPr/>
          <p:nvPr/>
        </p:nvSpPr>
        <p:spPr>
          <a:xfrm>
            <a:off x="3452601" y="4741948"/>
            <a:ext cx="512214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recommended readings </a:t>
            </a:r>
          </a:p>
        </p:txBody>
      </p:sp>
      <p:pic>
        <p:nvPicPr>
          <p:cNvPr id="4100" name="Picture 4">
            <a:hlinkClick r:id="rId3"/>
            <a:extLst>
              <a:ext uri="{FF2B5EF4-FFF2-40B4-BE49-F238E27FC236}">
                <a16:creationId xmlns:a16="http://schemas.microsoft.com/office/drawing/2014/main" id="{F3FA2653-251D-40D7-A342-70671B9AC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306" y="321734"/>
            <a:ext cx="1528018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hlinkClick r:id="rId5"/>
            <a:extLst>
              <a:ext uri="{FF2B5EF4-FFF2-40B4-BE49-F238E27FC236}">
                <a16:creationId xmlns:a16="http://schemas.microsoft.com/office/drawing/2014/main" id="{7ABBA645-F747-4171-921C-B8E85F84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022" y="2422097"/>
            <a:ext cx="1344476" cy="20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hlinkClick r:id="rId7"/>
            <a:extLst>
              <a:ext uri="{FF2B5EF4-FFF2-40B4-BE49-F238E27FC236}">
                <a16:creationId xmlns:a16="http://schemas.microsoft.com/office/drawing/2014/main" id="{954C0FEE-15C8-4727-93EC-5C52DB910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3144" y="321732"/>
            <a:ext cx="2682638" cy="41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hlinkClick r:id="rId9"/>
            <a:extLst>
              <a:ext uri="{FF2B5EF4-FFF2-40B4-BE49-F238E27FC236}">
                <a16:creationId xmlns:a16="http://schemas.microsoft.com/office/drawing/2014/main" id="{50239511-5E71-48AC-B91B-0A3163C5D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0927" y="321733"/>
            <a:ext cx="2735897" cy="41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39950" y="5694097"/>
            <a:ext cx="41148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hlinkClick r:id="rId11"/>
            <a:extLst>
              <a:ext uri="{FF2B5EF4-FFF2-40B4-BE49-F238E27FC236}">
                <a16:creationId xmlns:a16="http://schemas.microsoft.com/office/drawing/2014/main" id="{DCD8C582-EDFA-46EB-AE9C-E408E976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212" y="4525715"/>
            <a:ext cx="1352095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103</a:t>
            </a:fld>
            <a:endParaRPr lang="fr-FR"/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9EC8413E-A330-4CFD-A31F-075943E276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BC8C2FFA-2DB1-4664-BA07-E34692E5F4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C6DDA98A-124C-4F09-93A9-3A700C6DD2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88538CB-848F-4123-AF04-4D79141445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820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81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Each Industry Will Face Disruption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11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8BF395-A97E-4637-B0D8-21679BE25970}"/>
              </a:ext>
            </a:extLst>
          </p:cNvPr>
          <p:cNvSpPr/>
          <p:nvPr/>
        </p:nvSpPr>
        <p:spPr>
          <a:xfrm>
            <a:off x="9998" y="4367340"/>
            <a:ext cx="8812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The Common Thread </a:t>
            </a:r>
            <a:r>
              <a:rPr lang="fr-FR" sz="2800" b="1" dirty="0" err="1"/>
              <a:t>is</a:t>
            </a:r>
            <a:r>
              <a:rPr lang="fr-FR" sz="2800" b="1" dirty="0"/>
              <a:t> </a:t>
            </a:r>
            <a:r>
              <a:rPr lang="fr-FR" sz="2800" b="1" dirty="0" err="1"/>
              <a:t>Placing</a:t>
            </a:r>
            <a:r>
              <a:rPr lang="fr-FR" sz="2800" b="1" dirty="0"/>
              <a:t> The Customer 1st!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E25411-1854-4F59-851C-D90B8D1D1C3E}"/>
              </a:ext>
            </a:extLst>
          </p:cNvPr>
          <p:cNvSpPr/>
          <p:nvPr/>
        </p:nvSpPr>
        <p:spPr>
          <a:xfrm>
            <a:off x="9998" y="132700"/>
            <a:ext cx="9129632" cy="388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/>
              <a:t>Ride Share &amp; Self driving Cars.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/>
              <a:t>Healthcare Admin being Disrupted by CVS and Amazon.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/>
              <a:t>Amazon Enters the Grocery Business.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/>
              <a:t>Airbnb and HomeAway are doing the same for the hotel and motel industry.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/>
              <a:t>Traditional television distribution is being upended by digital distribution outlets such as </a:t>
            </a:r>
            <a:r>
              <a:rPr lang="en-US" sz="1800" b="1" dirty="0" err="1"/>
              <a:t>NetFlix</a:t>
            </a:r>
            <a:r>
              <a:rPr lang="en-US" sz="1800" b="1" dirty="0"/>
              <a:t> and Hulu.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002060"/>
                </a:solidFill>
              </a:rPr>
              <a:t>Who’s Next?</a:t>
            </a:r>
            <a:endParaRPr lang="fr-FR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5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/>
              <a:t>How does DevOps help?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7410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80430" y="5566676"/>
            <a:ext cx="7503752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 err="1">
                <a:solidFill>
                  <a:schemeClr val="bg1"/>
                </a:solidFill>
              </a:rPr>
              <a:t>Embrace</a:t>
            </a:r>
            <a:r>
              <a:rPr lang="fr-FR" sz="4000" b="1" dirty="0">
                <a:solidFill>
                  <a:schemeClr val="bg1"/>
                </a:solidFill>
              </a:rPr>
              <a:t> Modern Application Delivery</a:t>
            </a:r>
            <a:br>
              <a:rPr lang="fr-FR" sz="4000" b="1" dirty="0">
                <a:solidFill>
                  <a:schemeClr val="bg1"/>
                </a:solidFill>
              </a:rPr>
            </a:br>
            <a:r>
              <a:rPr lang="fr-FR" sz="4000" b="1" dirty="0">
                <a:solidFill>
                  <a:schemeClr val="bg1"/>
                </a:solidFill>
              </a:rPr>
              <a:t>To </a:t>
            </a:r>
            <a:r>
              <a:rPr lang="fr-FR" sz="4000" b="1" dirty="0" err="1">
                <a:solidFill>
                  <a:schemeClr val="bg1"/>
                </a:solidFill>
              </a:rPr>
              <a:t>Accelerate</a:t>
            </a:r>
            <a:r>
              <a:rPr lang="fr-FR" sz="4000" b="1" dirty="0">
                <a:solidFill>
                  <a:schemeClr val="bg1"/>
                </a:solidFill>
              </a:rPr>
              <a:t> Digital Transformation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13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68224B-1DCC-4166-BDC5-CC8D1859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0" y="445857"/>
            <a:ext cx="8716609" cy="39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9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52663" y="963309"/>
            <a:ext cx="3249230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Agile + DevOps Requires: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People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Process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Platform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14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B0F377-4259-4183-985C-41FB045E3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22" y="1166497"/>
            <a:ext cx="546249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1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72641" y="5521636"/>
            <a:ext cx="8728068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Use Value Stream Mapping To Guide Optimization of Your CI/CD Pipeline Transformation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15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55A4A-4146-487E-A117-78F58C86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28" y="9362"/>
            <a:ext cx="4932197" cy="48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 err="1">
                <a:solidFill>
                  <a:schemeClr val="bg1"/>
                </a:solidFill>
              </a:rPr>
              <a:t>Create</a:t>
            </a:r>
            <a:r>
              <a:rPr lang="fr-FR" sz="4000" b="1" dirty="0">
                <a:solidFill>
                  <a:schemeClr val="bg1"/>
                </a:solidFill>
              </a:rPr>
              <a:t> Integrated Product Teams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16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0C0408-B72F-4901-B643-8ECD27C50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9" y="24264"/>
            <a:ext cx="8012229" cy="47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91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9250" y="963309"/>
            <a:ext cx="2956056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integrated DevOps Pipeline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Automate: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Verification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Testing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Configuration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Deployment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Metrics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KPIs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17</a:t>
            </a:fld>
            <a:endParaRPr lang="fr-FR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328BC4D-5C4A-49FE-89DA-1A2F26452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831612"/>
              </p:ext>
            </p:extLst>
          </p:nvPr>
        </p:nvGraphicFramePr>
        <p:xfrm>
          <a:off x="3561651" y="963309"/>
          <a:ext cx="5604746" cy="4474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Bitmap Image" r:id="rId4" imgW="6610320" imgH="5276880" progId="Paint.Picture">
                  <p:embed/>
                </p:oleObj>
              </mc:Choice>
              <mc:Fallback>
                <p:oleObj name="Bitmap Image" r:id="rId4" imgW="6610320" imgH="5276880" progId="Paint.Picture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C1F8FAB8-FFD1-45C9-8FB9-7C6BFAF0B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1651" y="963309"/>
                        <a:ext cx="5604746" cy="4474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536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252663" y="963309"/>
            <a:ext cx="3249230" cy="49625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1- Modernize Application Architecture</a:t>
            </a: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 Use Microservices to  improve agility</a:t>
            </a: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3- Use Containers to simplify management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463E5-1B1E-4B7C-B6A4-A680F4B57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80" y="783447"/>
            <a:ext cx="5404970" cy="54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73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>
                <a:solidFill>
                  <a:schemeClr val="bg1"/>
                </a:solidFill>
              </a:rPr>
              <a:t>DevOps Trends 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19</a:t>
            </a:fld>
            <a:endParaRPr lang="fr-FR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957549-D4D0-44AA-95CC-FBE95A22CF1F}"/>
              </a:ext>
            </a:extLst>
          </p:cNvPr>
          <p:cNvSpPr/>
          <p:nvPr/>
        </p:nvSpPr>
        <p:spPr>
          <a:xfrm>
            <a:off x="282830" y="805935"/>
            <a:ext cx="4208858" cy="1682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 Having a complete, integrated tool chain is becoming a must have to accelerate software delivery. </a:t>
            </a:r>
          </a:p>
          <a:p>
            <a:pPr algn="ctr"/>
            <a:endParaRPr lang="fr-FR" sz="18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5A4DCC5-AF10-455F-AF5E-06A31F8D6781}"/>
              </a:ext>
            </a:extLst>
          </p:cNvPr>
          <p:cNvSpPr/>
          <p:nvPr/>
        </p:nvSpPr>
        <p:spPr>
          <a:xfrm>
            <a:off x="4632721" y="790937"/>
            <a:ext cx="4208858" cy="1682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 AD&amp;D Professionals are looking for integrated solutions or SaaS solutions to simplify tool chain management. </a:t>
            </a:r>
          </a:p>
          <a:p>
            <a:pPr algn="ctr"/>
            <a:endParaRPr lang="fr-FR" sz="18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85C60A9-738B-4887-A98B-30836D74E383}"/>
              </a:ext>
            </a:extLst>
          </p:cNvPr>
          <p:cNvSpPr/>
          <p:nvPr/>
        </p:nvSpPr>
        <p:spPr>
          <a:xfrm>
            <a:off x="282830" y="2813042"/>
            <a:ext cx="4208858" cy="1682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 DevOps Vendors are consolidating to provide complete tool chains out of the Box. </a:t>
            </a:r>
          </a:p>
          <a:p>
            <a:pPr algn="ctr"/>
            <a:endParaRPr lang="fr-FR" sz="18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A17866-79F4-4259-A8EC-FA0A82891769}"/>
              </a:ext>
            </a:extLst>
          </p:cNvPr>
          <p:cNvSpPr/>
          <p:nvPr/>
        </p:nvSpPr>
        <p:spPr>
          <a:xfrm>
            <a:off x="4678618" y="2783920"/>
            <a:ext cx="4208858" cy="1682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 The ability to model, integrate, manage, and monitor DevOps tool chains, end to end is a rapidly growing requirement.</a:t>
            </a:r>
          </a:p>
          <a:p>
            <a:pPr algn="ctr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84650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Agenda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9A9E3E-EC37-40BC-92C3-7FA6C5C572AA}"/>
              </a:ext>
            </a:extLst>
          </p:cNvPr>
          <p:cNvSpPr/>
          <p:nvPr/>
        </p:nvSpPr>
        <p:spPr>
          <a:xfrm>
            <a:off x="196947" y="619059"/>
            <a:ext cx="8693835" cy="4617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/>
              <a:t>Part 1: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problem (Why should </a:t>
            </a:r>
            <a:r>
              <a:rPr lang="en-US" dirty="0" err="1"/>
              <a:t>i</a:t>
            </a:r>
            <a:r>
              <a:rPr lang="en-US" dirty="0"/>
              <a:t> care?)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How does DevOps help?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DevOps isn’t ...(DevOps Myths)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 …and what it is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journey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b="1" dirty="0"/>
              <a:t>Part 2: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Workflow in the VSM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Limit Work in Progress (WIP).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Eliminate Hardships and Waste in the Value Stream.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Continually Identify and Evaluate Our Constraints.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Reduce the Number of Handoffs.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40488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 DevOps Heat Varies by Industry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and Application Type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61F58-B9FB-434E-826A-5D720618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" y="467534"/>
            <a:ext cx="9136854" cy="403060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D1153A-673E-4E5A-BBEA-6B0A0F4BC29A}"/>
              </a:ext>
            </a:extLst>
          </p:cNvPr>
          <p:cNvSpPr/>
          <p:nvPr/>
        </p:nvSpPr>
        <p:spPr>
          <a:xfrm>
            <a:off x="5596502" y="1877256"/>
            <a:ext cx="789385" cy="239660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25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773724" y="4197080"/>
            <a:ext cx="8032652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/>
              <a:t>What DevOps isn’t ...</a:t>
            </a:r>
            <a:br>
              <a:rPr lang="en-US" sz="4400" b="1" dirty="0"/>
            </a:br>
            <a:r>
              <a:rPr lang="en-US" sz="4400" b="1" dirty="0"/>
              <a:t>(DevOps Myths)</a:t>
            </a:r>
          </a:p>
        </p:txBody>
      </p:sp>
    </p:spTree>
    <p:extLst>
      <p:ext uri="{BB962C8B-B14F-4D97-AF65-F5344CB8AC3E}">
        <p14:creationId xmlns:p14="http://schemas.microsoft.com/office/powerpoint/2010/main" val="1736231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#1:  DevOps is Only for Startups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22</a:t>
            </a:fld>
            <a:endParaRPr lang="fr-FR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8BF3874-11B1-45C6-A606-338FC3058DEB}"/>
              </a:ext>
            </a:extLst>
          </p:cNvPr>
          <p:cNvSpPr/>
          <p:nvPr/>
        </p:nvSpPr>
        <p:spPr>
          <a:xfrm>
            <a:off x="121242" y="334513"/>
            <a:ext cx="8814791" cy="1927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 </a:t>
            </a:r>
            <a:r>
              <a:rPr lang="en-US" sz="2000" b="1" dirty="0"/>
              <a:t>Although DevOps practices were pioneered by web-scale,</a:t>
            </a:r>
          </a:p>
          <a:p>
            <a:pPr algn="ctr"/>
            <a:r>
              <a:rPr lang="en-US" sz="2000" b="1" dirty="0"/>
              <a:t> Internet “unicorn” companies, each has </a:t>
            </a:r>
            <a:r>
              <a:rPr lang="en-US" sz="2000" b="1" dirty="0">
                <a:solidFill>
                  <a:srgbClr val="FF0000"/>
                </a:solidFill>
              </a:rPr>
              <a:t>risked going out of business </a:t>
            </a:r>
            <a:r>
              <a:rPr lang="en-US" sz="2000" b="1" dirty="0"/>
              <a:t>because</a:t>
            </a:r>
          </a:p>
          <a:p>
            <a:pPr algn="ctr"/>
            <a:r>
              <a:rPr lang="en-US" sz="2000" b="1" dirty="0"/>
              <a:t> of the problems associated with traditional “horse” companies.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F86B851-54A3-41BC-8BA5-587227DC6736}"/>
              </a:ext>
            </a:extLst>
          </p:cNvPr>
          <p:cNvSpPr/>
          <p:nvPr/>
        </p:nvSpPr>
        <p:spPr>
          <a:xfrm>
            <a:off x="121242" y="2872968"/>
            <a:ext cx="8814791" cy="1813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 </a:t>
            </a:r>
            <a:r>
              <a:rPr lang="en-US" sz="2000" b="1" dirty="0"/>
              <a:t>However, these organizations were able to </a:t>
            </a:r>
            <a:r>
              <a:rPr lang="en-US" sz="2000" b="1" dirty="0">
                <a:solidFill>
                  <a:srgbClr val="FF0000"/>
                </a:solidFill>
              </a:rPr>
              <a:t>transform</a:t>
            </a:r>
            <a:r>
              <a:rPr lang="en-US" sz="2000" b="1" dirty="0"/>
              <a:t> their </a:t>
            </a:r>
            <a:r>
              <a:rPr lang="en-US" sz="2000" b="1" dirty="0">
                <a:solidFill>
                  <a:srgbClr val="FF0000"/>
                </a:solidFill>
              </a:rPr>
              <a:t>architecture</a:t>
            </a:r>
            <a:r>
              <a:rPr lang="en-US" sz="2000" b="1" dirty="0"/>
              <a:t>, </a:t>
            </a:r>
          </a:p>
          <a:p>
            <a:pPr algn="ctr"/>
            <a:r>
              <a:rPr lang="en-US" sz="2000" b="1" dirty="0"/>
              <a:t> technical </a:t>
            </a:r>
            <a:r>
              <a:rPr lang="en-US" sz="2000" b="1" dirty="0">
                <a:solidFill>
                  <a:srgbClr val="FF0000"/>
                </a:solidFill>
              </a:rPr>
              <a:t>practices</a:t>
            </a:r>
            <a:r>
              <a:rPr lang="en-US" sz="2000" b="1" dirty="0"/>
              <a:t> and </a:t>
            </a:r>
            <a:r>
              <a:rPr lang="en-US" sz="2000" b="1" dirty="0">
                <a:solidFill>
                  <a:srgbClr val="FF0000"/>
                </a:solidFill>
              </a:rPr>
              <a:t>culture</a:t>
            </a:r>
            <a:r>
              <a:rPr lang="en-US" sz="2000" b="1" dirty="0"/>
              <a:t> to create the amazing outcomes</a:t>
            </a:r>
          </a:p>
          <a:p>
            <a:pPr algn="ctr"/>
            <a:r>
              <a:rPr lang="en-US" sz="2000" b="1" dirty="0"/>
              <a:t> that are associated with DevOps.</a:t>
            </a:r>
          </a:p>
        </p:txBody>
      </p:sp>
    </p:spTree>
    <p:extLst>
      <p:ext uri="{BB962C8B-B14F-4D97-AF65-F5344CB8AC3E}">
        <p14:creationId xmlns:p14="http://schemas.microsoft.com/office/powerpoint/2010/main" val="16955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 err="1">
                <a:solidFill>
                  <a:schemeClr val="bg1"/>
                </a:solidFill>
              </a:rPr>
              <a:t>Myth</a:t>
            </a:r>
            <a:r>
              <a:rPr lang="fr-FR" sz="4000" b="1" dirty="0">
                <a:solidFill>
                  <a:schemeClr val="bg1"/>
                </a:solidFill>
              </a:rPr>
              <a:t> #2:  DevOps Replaces Agile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23</a:t>
            </a:fld>
            <a:endParaRPr lang="fr-F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E3BCA3-80B8-4302-995D-79D708E702D1}"/>
              </a:ext>
            </a:extLst>
          </p:cNvPr>
          <p:cNvSpPr/>
          <p:nvPr/>
        </p:nvSpPr>
        <p:spPr>
          <a:xfrm>
            <a:off x="121243" y="487380"/>
            <a:ext cx="8814791" cy="112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DevOps does not bump heads with Agile, in fact the principles and practices are </a:t>
            </a:r>
            <a:r>
              <a:rPr lang="en-US" sz="2400" b="1" dirty="0">
                <a:solidFill>
                  <a:srgbClr val="92D050"/>
                </a:solidFill>
              </a:rPr>
              <a:t>compatible</a:t>
            </a:r>
            <a:r>
              <a:rPr lang="en-US" sz="2400" b="1" dirty="0"/>
              <a:t>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84426B-8104-4FE6-B10E-4FD4D323656F}"/>
              </a:ext>
            </a:extLst>
          </p:cNvPr>
          <p:cNvSpPr/>
          <p:nvPr/>
        </p:nvSpPr>
        <p:spPr>
          <a:xfrm>
            <a:off x="121243" y="1998680"/>
            <a:ext cx="8814791" cy="112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Many have observed that DevOps is a logical continuation of the Agile journey.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A8CD9E8-6B5F-453D-B0FE-55B697FB5DDD}"/>
              </a:ext>
            </a:extLst>
          </p:cNvPr>
          <p:cNvSpPr/>
          <p:nvPr/>
        </p:nvSpPr>
        <p:spPr>
          <a:xfrm>
            <a:off x="121243" y="3446480"/>
            <a:ext cx="8814791" cy="1124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Agile is an effective enabler of DevOps because it focuses on </a:t>
            </a:r>
            <a:r>
              <a:rPr lang="en-US" sz="2400" b="1" dirty="0">
                <a:solidFill>
                  <a:srgbClr val="92D050"/>
                </a:solidFill>
              </a:rPr>
              <a:t>small teams </a:t>
            </a:r>
            <a:r>
              <a:rPr lang="en-US" sz="2400" b="1" dirty="0"/>
              <a:t>delivering </a:t>
            </a:r>
            <a:r>
              <a:rPr lang="en-US" sz="2400" b="1" dirty="0">
                <a:solidFill>
                  <a:srgbClr val="92D050"/>
                </a:solidFill>
              </a:rPr>
              <a:t>high quality </a:t>
            </a:r>
            <a:r>
              <a:rPr lang="en-US" sz="2400" b="1" dirty="0"/>
              <a:t>code to </a:t>
            </a:r>
            <a:r>
              <a:rPr lang="en-US" sz="2400" b="1" dirty="0">
                <a:solidFill>
                  <a:srgbClr val="92D050"/>
                </a:solidFill>
              </a:rPr>
              <a:t>customers</a:t>
            </a:r>
            <a:r>
              <a:rPr lang="en-US" sz="2400" b="1" dirty="0"/>
              <a:t>.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2361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#3:  DevOps is Incompatible with ITIL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24</a:t>
            </a:fld>
            <a:endParaRPr lang="fr-F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AC8571C-CC41-4B70-B385-F5B030582335}"/>
              </a:ext>
            </a:extLst>
          </p:cNvPr>
          <p:cNvSpPr/>
          <p:nvPr/>
        </p:nvSpPr>
        <p:spPr>
          <a:xfrm>
            <a:off x="121242" y="334513"/>
            <a:ext cx="8814791" cy="2276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To support the </a:t>
            </a:r>
            <a:r>
              <a:rPr lang="en-US" sz="2400" b="1" dirty="0">
                <a:solidFill>
                  <a:srgbClr val="FF0000"/>
                </a:solidFill>
              </a:rPr>
              <a:t>shorter lead times </a:t>
            </a:r>
            <a:r>
              <a:rPr lang="en-US" sz="2400" b="1" dirty="0"/>
              <a:t>and </a:t>
            </a:r>
            <a:r>
              <a:rPr lang="en-US" sz="2400" b="1" dirty="0">
                <a:solidFill>
                  <a:srgbClr val="FF0000"/>
                </a:solidFill>
              </a:rPr>
              <a:t>higher deployment frequencies</a:t>
            </a:r>
            <a:r>
              <a:rPr lang="en-US" sz="2400" b="1" dirty="0"/>
              <a:t> associated with DevOps, many areas of the ITIL processes become fully automated, solving many problems associated with configuration and release management processes.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3D25F4-9437-4CFC-8B0B-48EEDF890CBB}"/>
              </a:ext>
            </a:extLst>
          </p:cNvPr>
          <p:cNvSpPr/>
          <p:nvPr/>
        </p:nvSpPr>
        <p:spPr>
          <a:xfrm>
            <a:off x="121242" y="2872968"/>
            <a:ext cx="8814791" cy="1813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 </a:t>
            </a:r>
            <a:r>
              <a:rPr lang="en-US" sz="2400" b="1" dirty="0"/>
              <a:t>Because DevOps requires </a:t>
            </a:r>
            <a:r>
              <a:rPr lang="en-US" sz="2400" b="1" dirty="0">
                <a:solidFill>
                  <a:srgbClr val="FF0000"/>
                </a:solidFill>
              </a:rPr>
              <a:t>fast detection </a:t>
            </a:r>
            <a:r>
              <a:rPr lang="en-US" sz="2400" b="1" dirty="0"/>
              <a:t>and </a:t>
            </a:r>
            <a:r>
              <a:rPr lang="en-US" sz="2400" b="1" dirty="0">
                <a:solidFill>
                  <a:srgbClr val="FF0000"/>
                </a:solidFill>
              </a:rPr>
              <a:t>recovery </a:t>
            </a:r>
            <a:r>
              <a:rPr lang="en-US" sz="2400" b="1" dirty="0"/>
              <a:t>when </a:t>
            </a:r>
            <a:r>
              <a:rPr lang="en-US" sz="2400" b="1" dirty="0">
                <a:solidFill>
                  <a:srgbClr val="FF0000"/>
                </a:solidFill>
              </a:rPr>
              <a:t>service incidents </a:t>
            </a:r>
            <a:r>
              <a:rPr lang="en-US" sz="2400" b="1" dirty="0"/>
              <a:t>occur, the ITIL disciplines of service design, incident and problem management remain as relevant as ever.</a:t>
            </a:r>
          </a:p>
        </p:txBody>
      </p:sp>
    </p:spTree>
    <p:extLst>
      <p:ext uri="{BB962C8B-B14F-4D97-AF65-F5344CB8AC3E}">
        <p14:creationId xmlns:p14="http://schemas.microsoft.com/office/powerpoint/2010/main" val="314302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#4:  DevOps is Incompatible with Information Security and Compliance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25</a:t>
            </a:fld>
            <a:endParaRPr lang="fr-F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C220C1-D1C0-4F81-8F10-317E87FEC4CE}"/>
              </a:ext>
            </a:extLst>
          </p:cNvPr>
          <p:cNvSpPr/>
          <p:nvPr/>
        </p:nvSpPr>
        <p:spPr>
          <a:xfrm>
            <a:off x="92668" y="393657"/>
            <a:ext cx="8814791" cy="4257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Instead of security and compliance activities only being performed at the end of the project,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controls</a:t>
            </a:r>
            <a:r>
              <a:rPr lang="en-US" sz="2800" b="1" dirty="0"/>
              <a:t> are integrated into </a:t>
            </a:r>
            <a:r>
              <a:rPr lang="en-US" sz="2800" b="1" dirty="0">
                <a:solidFill>
                  <a:srgbClr val="FF0000"/>
                </a:solidFill>
              </a:rPr>
              <a:t>every stage </a:t>
            </a:r>
            <a:r>
              <a:rPr lang="en-US" sz="2800" b="1" dirty="0"/>
              <a:t>of the </a:t>
            </a:r>
            <a:r>
              <a:rPr lang="en-US" sz="2800" b="1" dirty="0">
                <a:solidFill>
                  <a:srgbClr val="FF0000"/>
                </a:solidFill>
              </a:rPr>
              <a:t>daily work </a:t>
            </a:r>
            <a:r>
              <a:rPr lang="en-US" sz="2800" b="1" dirty="0"/>
              <a:t>in the software </a:t>
            </a:r>
            <a:r>
              <a:rPr lang="en-US" sz="2800" b="1" dirty="0">
                <a:solidFill>
                  <a:srgbClr val="FF0000"/>
                </a:solidFill>
              </a:rPr>
              <a:t>development lifecycle</a:t>
            </a:r>
            <a:r>
              <a:rPr lang="en-US" sz="2800" b="1" dirty="0"/>
              <a:t>, </a:t>
            </a:r>
          </a:p>
          <a:p>
            <a:pPr algn="ctr"/>
            <a:r>
              <a:rPr lang="en-US" sz="2800" b="1" dirty="0"/>
              <a:t>which results in higher quality, security and compliance outcomes.</a:t>
            </a:r>
          </a:p>
        </p:txBody>
      </p:sp>
    </p:spTree>
    <p:extLst>
      <p:ext uri="{BB962C8B-B14F-4D97-AF65-F5344CB8AC3E}">
        <p14:creationId xmlns:p14="http://schemas.microsoft.com/office/powerpoint/2010/main" val="396057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#5:  DevOps Means Eliminating IT Operations, or “</a:t>
            </a:r>
            <a:r>
              <a:rPr lang="en-US" sz="4000" b="1" dirty="0" err="1">
                <a:solidFill>
                  <a:schemeClr val="bg1"/>
                </a:solidFill>
              </a:rPr>
              <a:t>NoOps</a:t>
            </a:r>
            <a:r>
              <a:rPr lang="en-US" sz="4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26</a:t>
            </a:fld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340350-036A-4E58-9CF0-3818B290F75E}"/>
              </a:ext>
            </a:extLst>
          </p:cNvPr>
          <p:cNvSpPr/>
          <p:nvPr/>
        </p:nvSpPr>
        <p:spPr>
          <a:xfrm>
            <a:off x="121241" y="444483"/>
            <a:ext cx="8814791" cy="1944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Many misinterpret DevOps as the complete </a:t>
            </a:r>
            <a:r>
              <a:rPr lang="en-US" sz="2800" b="1" dirty="0">
                <a:solidFill>
                  <a:srgbClr val="FF0000"/>
                </a:solidFill>
              </a:rPr>
              <a:t>elimination</a:t>
            </a:r>
            <a:r>
              <a:rPr lang="en-US" sz="2800" b="1" dirty="0"/>
              <a:t> of the </a:t>
            </a:r>
            <a:r>
              <a:rPr lang="en-US" sz="2800" b="1" dirty="0">
                <a:solidFill>
                  <a:srgbClr val="FF0000"/>
                </a:solidFill>
              </a:rPr>
              <a:t>IT Operations function</a:t>
            </a:r>
            <a:r>
              <a:rPr lang="en-US" sz="2800" b="1" dirty="0"/>
              <a:t>, but this is rarely the case.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57152C4-7A00-4D5E-B050-A3C364214BEB}"/>
              </a:ext>
            </a:extLst>
          </p:cNvPr>
          <p:cNvSpPr/>
          <p:nvPr/>
        </p:nvSpPr>
        <p:spPr>
          <a:xfrm>
            <a:off x="121242" y="2872968"/>
            <a:ext cx="8814791" cy="1596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</a:t>
            </a:r>
            <a:r>
              <a:rPr lang="en-US" sz="2800" b="1" dirty="0"/>
              <a:t>While the nature of IT Operations work may change, it remains as important as ever.</a:t>
            </a:r>
          </a:p>
        </p:txBody>
      </p:sp>
    </p:spTree>
    <p:extLst>
      <p:ext uri="{BB962C8B-B14F-4D97-AF65-F5344CB8AC3E}">
        <p14:creationId xmlns:p14="http://schemas.microsoft.com/office/powerpoint/2010/main" val="31912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#6:  DevOps is Just “Infrastructure as Code” or Automation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27</a:t>
            </a:fld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37BC76A-81B1-479B-836F-2E6E0724C403}"/>
              </a:ext>
            </a:extLst>
          </p:cNvPr>
          <p:cNvSpPr/>
          <p:nvPr/>
        </p:nvSpPr>
        <p:spPr>
          <a:xfrm>
            <a:off x="140695" y="853588"/>
            <a:ext cx="8814791" cy="2972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While automation is a requirement for many DevOps patterns, DevOps also requires </a:t>
            </a:r>
            <a:r>
              <a:rPr lang="en-US" sz="2800" b="1" dirty="0">
                <a:solidFill>
                  <a:srgbClr val="00B050"/>
                </a:solidFill>
              </a:rPr>
              <a:t>cultural norms</a:t>
            </a:r>
            <a:r>
              <a:rPr lang="en-US" sz="2800" b="1" dirty="0"/>
              <a:t> and an </a:t>
            </a:r>
            <a:r>
              <a:rPr lang="en-US" sz="2800" b="1" dirty="0">
                <a:solidFill>
                  <a:srgbClr val="00B050"/>
                </a:solidFill>
              </a:rPr>
              <a:t>architecture</a:t>
            </a:r>
            <a:r>
              <a:rPr lang="en-US" sz="2800" b="1" dirty="0"/>
              <a:t> that allows for the shared goals to be achieved throughout </a:t>
            </a:r>
            <a:r>
              <a:rPr lang="en-US" sz="2800" b="1" dirty="0">
                <a:solidFill>
                  <a:srgbClr val="00B050"/>
                </a:solidFill>
              </a:rPr>
              <a:t>the IT value stream</a:t>
            </a:r>
            <a:r>
              <a:rPr lang="en-US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254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Myth #7:  DevOps is Only for Open Source Software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28</a:t>
            </a:fld>
            <a:endParaRPr lang="fr-F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D022960-67FE-4069-8B9D-FCC9D17B4306}"/>
              </a:ext>
            </a:extLst>
          </p:cNvPr>
          <p:cNvSpPr/>
          <p:nvPr/>
        </p:nvSpPr>
        <p:spPr>
          <a:xfrm>
            <a:off x="121241" y="444483"/>
            <a:ext cx="8814791" cy="1944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Although many DevOps success stories take place in organizations using software, such as the LAMP stack (Linux, Apache, MySQL, PHP), achieving DevOps outcomes is </a:t>
            </a:r>
            <a:r>
              <a:rPr lang="en-US" sz="1800" b="1" dirty="0">
                <a:solidFill>
                  <a:srgbClr val="FF0000"/>
                </a:solidFill>
              </a:rPr>
              <a:t>independent of the technology being used</a:t>
            </a:r>
            <a:r>
              <a:rPr lang="en-US" dirty="0"/>
              <a:t>. </a:t>
            </a:r>
            <a:endParaRPr lang="en-US" sz="2800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5664429-002E-4022-AE14-51858AF8F9E6}"/>
              </a:ext>
            </a:extLst>
          </p:cNvPr>
          <p:cNvSpPr/>
          <p:nvPr/>
        </p:nvSpPr>
        <p:spPr>
          <a:xfrm>
            <a:off x="121240" y="2706634"/>
            <a:ext cx="8814791" cy="1762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Successes have been achieved with applications written in Microsoft .NET, COBOL and mainframe assembly code, as well as with SAP and even embedded systems.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45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773724" y="4197080"/>
            <a:ext cx="8032652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fr-FR" b="1" dirty="0"/>
              <a:t>DevOps Model </a:t>
            </a:r>
            <a:r>
              <a:rPr lang="fr-FR" b="1" dirty="0" err="1"/>
              <a:t>Defined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65037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85787" y="3886200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/>
              <a:t>The problem </a:t>
            </a:r>
            <a:br>
              <a:rPr lang="en-US" sz="4800" b="1" dirty="0"/>
            </a:br>
            <a:r>
              <a:rPr lang="en-US" sz="4800" b="1" dirty="0"/>
              <a:t>(Why should </a:t>
            </a:r>
            <a:r>
              <a:rPr lang="en-US" sz="4800" b="1" dirty="0" err="1"/>
              <a:t>i</a:t>
            </a:r>
            <a:r>
              <a:rPr lang="en-US" sz="4800" b="1" dirty="0"/>
              <a:t> care?)</a:t>
            </a:r>
            <a:endParaRPr lang="en-US" sz="54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Defining DevOps 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30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E0562B-3498-4E18-81BC-D6DF8E1B7722}"/>
              </a:ext>
            </a:extLst>
          </p:cNvPr>
          <p:cNvSpPr/>
          <p:nvPr/>
        </p:nvSpPr>
        <p:spPr>
          <a:xfrm>
            <a:off x="-31558" y="2150223"/>
            <a:ext cx="8690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2C9D1-4016-4CFA-90B0-756BE73A0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2" y="202156"/>
            <a:ext cx="3455804" cy="1257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72EE7F-B809-4DE5-8D4A-BC028540E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35" y="175699"/>
            <a:ext cx="4144449" cy="1408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53CA1-B025-4AA2-802E-3415838B6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95" y="1823812"/>
            <a:ext cx="3108326" cy="1275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08239-69FF-4C63-A999-A343CEF97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719" y="1823812"/>
            <a:ext cx="3143495" cy="1514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763CD-5309-4700-A1DA-21023C45E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908" y="3408149"/>
            <a:ext cx="3108325" cy="15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9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What Do You Want to Accomplish?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31</a:t>
            </a:fld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1E06DB-E015-4D1A-9457-D109D1F16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9" y="94764"/>
            <a:ext cx="8849915" cy="181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E0562B-3498-4E18-81BC-D6DF8E1B7722}"/>
              </a:ext>
            </a:extLst>
          </p:cNvPr>
          <p:cNvSpPr/>
          <p:nvPr/>
        </p:nvSpPr>
        <p:spPr>
          <a:xfrm>
            <a:off x="-31558" y="2150223"/>
            <a:ext cx="8690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275EC6-043D-4D60-9641-5E5BBE4C5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76" y="2263710"/>
            <a:ext cx="7342350" cy="25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2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88515" y="5512608"/>
            <a:ext cx="871894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dirty="0">
                <a:solidFill>
                  <a:schemeClr val="bg1"/>
                </a:solidFill>
              </a:rPr>
              <a:t>What’s Lean All About?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32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E0562B-3498-4E18-81BC-D6DF8E1B7722}"/>
              </a:ext>
            </a:extLst>
          </p:cNvPr>
          <p:cNvSpPr/>
          <p:nvPr/>
        </p:nvSpPr>
        <p:spPr>
          <a:xfrm>
            <a:off x="-31558" y="2150223"/>
            <a:ext cx="8690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A680A-374F-4DB7-A10D-51DBF1FA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2" y="525139"/>
            <a:ext cx="8896187" cy="38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32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/>
              <a:t>The journey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671471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9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94;p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620B5-555D-43F6-9DE1-DBB9FA16618C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4995" y="643467"/>
            <a:ext cx="8074008" cy="5571066"/>
          </a:xfrm>
          <a:prstGeom prst="rect">
            <a:avLst/>
          </a:prstGeom>
          <a:noFill/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762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F6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101;p15">
            <a:extLst>
              <a:ext uri="{FF2B5EF4-FFF2-40B4-BE49-F238E27FC236}">
                <a16:creationId xmlns:a16="http://schemas.microsoft.com/office/drawing/2014/main" id="{284712E3-643C-4A37-AE01-8B7884D6AC77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889" y="643467"/>
            <a:ext cx="7902221" cy="5571066"/>
          </a:xfrm>
          <a:prstGeom prst="rect">
            <a:avLst/>
          </a:prstGeom>
          <a:noFill/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786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7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108;p16">
            <a:extLst>
              <a:ext uri="{FF2B5EF4-FFF2-40B4-BE49-F238E27FC236}">
                <a16:creationId xmlns:a16="http://schemas.microsoft.com/office/drawing/2014/main" id="{A6A625FA-CE5B-40CA-992A-E7B48182AB2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4995" y="643467"/>
            <a:ext cx="8074008" cy="5571066"/>
          </a:xfrm>
          <a:prstGeom prst="rect">
            <a:avLst/>
          </a:prstGeom>
          <a:noFill/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823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7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37</a:t>
            </a:fld>
            <a:endParaRPr lang="fr-FR"/>
          </a:p>
        </p:txBody>
      </p:sp>
      <p:pic>
        <p:nvPicPr>
          <p:cNvPr id="7" name="Google Shape;115;p17">
            <a:extLst>
              <a:ext uri="{FF2B5EF4-FFF2-40B4-BE49-F238E27FC236}">
                <a16:creationId xmlns:a16="http://schemas.microsoft.com/office/drawing/2014/main" id="{46152D27-CE4C-4446-BE6D-8AA39A985833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8302" y="643467"/>
            <a:ext cx="8187396" cy="55763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0604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7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38</a:t>
            </a:fld>
            <a:endParaRPr lang="fr-FR"/>
          </a:p>
        </p:txBody>
      </p:sp>
      <p:pic>
        <p:nvPicPr>
          <p:cNvPr id="6" name="Google Shape;122;p18">
            <a:extLst>
              <a:ext uri="{FF2B5EF4-FFF2-40B4-BE49-F238E27FC236}">
                <a16:creationId xmlns:a16="http://schemas.microsoft.com/office/drawing/2014/main" id="{22D59F2E-D2C1-425C-9C7B-DEBFF5B90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12" y="633045"/>
            <a:ext cx="8330375" cy="5586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117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7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39</a:t>
            </a:fld>
            <a:endParaRPr lang="fr-FR"/>
          </a:p>
        </p:txBody>
      </p:sp>
      <p:pic>
        <p:nvPicPr>
          <p:cNvPr id="7" name="Google Shape;129;p19">
            <a:extLst>
              <a:ext uri="{FF2B5EF4-FFF2-40B4-BE49-F238E27FC236}">
                <a16:creationId xmlns:a16="http://schemas.microsoft.com/office/drawing/2014/main" id="{87C375B0-A966-4794-B487-03D3454CB2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25" y="633045"/>
            <a:ext cx="8112406" cy="5586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31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9638B7-6903-417A-93AC-273BB527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34025"/>
            <a:ext cx="78867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>
              <a:spcBef>
                <a:spcPct val="0"/>
              </a:spcBef>
              <a:spcAft>
                <a:spcPts val="600"/>
              </a:spcAft>
              <a:buClr>
                <a:srgbClr val="898989"/>
              </a:buClr>
              <a:buSzPts val="900"/>
            </a:pPr>
            <a:fld id="{00000000-1234-1234-1234-123412341234}" type="slidenum">
              <a:rPr lang="en-US"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pPr marR="0" lvl="0" algn="ctr">
                <a:spcBef>
                  <a:spcPct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</a:pPr>
              <a:t>4</a:t>
            </a:fld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609EBE-FB95-4A1E-957B-5968A1969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6" b="1"/>
          <a:stretch/>
        </p:blipFill>
        <p:spPr>
          <a:xfrm>
            <a:off x="73488" y="55114"/>
            <a:ext cx="8997023" cy="67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20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7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40</a:t>
            </a:fld>
            <a:endParaRPr lang="fr-FR"/>
          </a:p>
        </p:txBody>
      </p:sp>
      <p:pic>
        <p:nvPicPr>
          <p:cNvPr id="6" name="Google Shape;136;p20">
            <a:extLst>
              <a:ext uri="{FF2B5EF4-FFF2-40B4-BE49-F238E27FC236}">
                <a16:creationId xmlns:a16="http://schemas.microsoft.com/office/drawing/2014/main" id="{B9413A65-207C-4106-92EB-0C9A29D832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69" y="604909"/>
            <a:ext cx="8173329" cy="5614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09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383132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" sz="4400" b="1" dirty="0"/>
              <a:t>Case Study:</a:t>
            </a:r>
            <a:br>
              <a:rPr lang="en" sz="4400" b="1" dirty="0"/>
            </a:br>
            <a:r>
              <a:rPr lang="fr-FR" sz="4800" b="1" dirty="0"/>
              <a:t>The HP </a:t>
            </a:r>
            <a:r>
              <a:rPr lang="fr-FR" sz="4800" b="1" dirty="0" err="1"/>
              <a:t>laserjet</a:t>
            </a:r>
            <a:r>
              <a:rPr lang="fr-FR" sz="4800" b="1" dirty="0"/>
              <a:t> </a:t>
            </a:r>
            <a:r>
              <a:rPr lang="fr-FR" sz="4800" b="1" dirty="0" err="1"/>
              <a:t>firmware</a:t>
            </a:r>
            <a:br>
              <a:rPr lang="fr-FR" sz="4800" b="1" dirty="0"/>
            </a:b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116094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" sz="4000" b="1" dirty="0">
                <a:solidFill>
                  <a:schemeClr val="bg1"/>
                </a:solidFill>
              </a:rPr>
              <a:t>HP laserjet firmware in 2008</a:t>
            </a:r>
            <a:endParaRPr lang="en-US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42</a:t>
            </a:fld>
            <a:endParaRPr lang="fr-FR"/>
          </a:p>
        </p:txBody>
      </p:sp>
      <p:pic>
        <p:nvPicPr>
          <p:cNvPr id="27" name="Google Shape;259;p35">
            <a:extLst>
              <a:ext uri="{FF2B5EF4-FFF2-40B4-BE49-F238E27FC236}">
                <a16:creationId xmlns:a16="http://schemas.microsoft.com/office/drawing/2014/main" id="{4CEA7D87-A58D-4E4A-BDEF-5347321129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46" y="30965"/>
            <a:ext cx="8436746" cy="4696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705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" sz="4000" b="1" dirty="0">
                <a:solidFill>
                  <a:schemeClr val="bg1"/>
                </a:solidFill>
              </a:rPr>
              <a:t>Future Smart re-architecture</a:t>
            </a:r>
            <a:endParaRPr lang="en-US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43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BA1FB-C004-41D6-AE3C-5038A57FED7A}"/>
              </a:ext>
            </a:extLst>
          </p:cNvPr>
          <p:cNvSpPr/>
          <p:nvPr/>
        </p:nvSpPr>
        <p:spPr>
          <a:xfrm>
            <a:off x="488757" y="1050345"/>
            <a:ext cx="8647120" cy="306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800" b="1" dirty="0"/>
              <a:t>Reduce hardware variation </a:t>
            </a:r>
          </a:p>
          <a:p>
            <a:pPr marL="514350" lvl="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800" b="1" dirty="0"/>
              <a:t>Create a single package </a:t>
            </a:r>
          </a:p>
          <a:p>
            <a:pPr marL="514350" lvl="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800" b="1" dirty="0"/>
              <a:t>Implement continuous integration </a:t>
            </a:r>
          </a:p>
          <a:p>
            <a:pPr marL="514350" lvl="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800" b="1" dirty="0"/>
              <a:t>Implement comprehensive test automation</a:t>
            </a:r>
          </a:p>
          <a:p>
            <a:pPr marL="514350" lvl="0" indent="-514350"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2800" b="1" dirty="0"/>
              <a:t>Create a simulator </a:t>
            </a:r>
          </a:p>
        </p:txBody>
      </p:sp>
    </p:spTree>
    <p:extLst>
      <p:ext uri="{BB962C8B-B14F-4D97-AF65-F5344CB8AC3E}">
        <p14:creationId xmlns:p14="http://schemas.microsoft.com/office/powerpoint/2010/main" val="393208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" sz="4000" b="1" dirty="0">
                <a:solidFill>
                  <a:schemeClr val="bg1"/>
                </a:solidFill>
              </a:rPr>
              <a:t>Deployment pipeline</a:t>
            </a:r>
            <a:endParaRPr lang="en-US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44</a:t>
            </a:fld>
            <a:endParaRPr lang="fr-FR"/>
          </a:p>
        </p:txBody>
      </p:sp>
      <p:pic>
        <p:nvPicPr>
          <p:cNvPr id="27" name="Google Shape;272;p37">
            <a:extLst>
              <a:ext uri="{FF2B5EF4-FFF2-40B4-BE49-F238E27FC236}">
                <a16:creationId xmlns:a16="http://schemas.microsoft.com/office/drawing/2014/main" id="{0E986514-D6B2-42B9-83DE-0A98D793B1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06" y="12732"/>
            <a:ext cx="8184755" cy="4742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7693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" sz="4000" b="1" dirty="0">
                <a:solidFill>
                  <a:schemeClr val="bg1"/>
                </a:solidFill>
              </a:rPr>
              <a:t>HP laserjet firmware in 2011</a:t>
            </a:r>
            <a:endParaRPr lang="en-US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45</a:t>
            </a:fld>
            <a:endParaRPr lang="fr-FR"/>
          </a:p>
        </p:txBody>
      </p:sp>
      <p:pic>
        <p:nvPicPr>
          <p:cNvPr id="26" name="Google Shape;279;p38">
            <a:extLst>
              <a:ext uri="{FF2B5EF4-FFF2-40B4-BE49-F238E27FC236}">
                <a16:creationId xmlns:a16="http://schemas.microsoft.com/office/drawing/2014/main" id="{4847D029-8C6A-409D-ABFF-BB141574EE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48" y="64766"/>
            <a:ext cx="7974417" cy="4722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441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" sz="4000" b="1" dirty="0">
                <a:solidFill>
                  <a:schemeClr val="bg1"/>
                </a:solidFill>
              </a:rPr>
              <a:t>The economics</a:t>
            </a:r>
            <a:endParaRPr lang="en-US" sz="3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46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E1CDA2-3E1C-4323-BAF3-34FAD42286F4}"/>
              </a:ext>
            </a:extLst>
          </p:cNvPr>
          <p:cNvSpPr/>
          <p:nvPr/>
        </p:nvSpPr>
        <p:spPr>
          <a:xfrm>
            <a:off x="169660" y="211959"/>
            <a:ext cx="8569723" cy="426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2800" b="1" dirty="0"/>
              <a:t>2008 to 2011</a:t>
            </a:r>
          </a:p>
          <a:p>
            <a:pPr lvl="0">
              <a:lnSpc>
                <a:spcPct val="200000"/>
              </a:lnSpc>
            </a:pPr>
            <a:r>
              <a:rPr lang="en-US" sz="2800" dirty="0"/>
              <a:t>• Overall development costs reduced by </a:t>
            </a:r>
            <a:r>
              <a:rPr lang="en-US" sz="2800" b="1" dirty="0"/>
              <a:t>~40%</a:t>
            </a:r>
          </a:p>
          <a:p>
            <a:pPr lvl="0">
              <a:lnSpc>
                <a:spcPct val="200000"/>
              </a:lnSpc>
            </a:pPr>
            <a:r>
              <a:rPr lang="en-US" sz="2800" dirty="0"/>
              <a:t>• Programs under development increased by </a:t>
            </a:r>
            <a:r>
              <a:rPr lang="en-US" sz="2800" b="1" dirty="0"/>
              <a:t>~140%</a:t>
            </a:r>
          </a:p>
          <a:p>
            <a:pPr lvl="0">
              <a:lnSpc>
                <a:spcPct val="200000"/>
              </a:lnSpc>
            </a:pPr>
            <a:r>
              <a:rPr lang="en-US" sz="2800" dirty="0"/>
              <a:t>• Development costs per program down </a:t>
            </a:r>
            <a:r>
              <a:rPr lang="en-US" sz="2800" b="1" dirty="0"/>
              <a:t>78%</a:t>
            </a:r>
          </a:p>
          <a:p>
            <a:pPr lvl="0">
              <a:lnSpc>
                <a:spcPct val="200000"/>
              </a:lnSpc>
            </a:pPr>
            <a:r>
              <a:rPr lang="en-US" sz="2800" dirty="0"/>
              <a:t>• Resources now driving innovation increased by </a:t>
            </a:r>
            <a:r>
              <a:rPr lang="en-US" sz="2800" b="1" dirty="0"/>
              <a:t>8X</a:t>
            </a:r>
          </a:p>
        </p:txBody>
      </p:sp>
    </p:spTree>
    <p:extLst>
      <p:ext uri="{BB962C8B-B14F-4D97-AF65-F5344CB8AC3E}">
        <p14:creationId xmlns:p14="http://schemas.microsoft.com/office/powerpoint/2010/main" val="489261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b="1" dirty="0"/>
              <a:t>Workflow in the VSM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5465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93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36831" y="5433096"/>
            <a:ext cx="5949754" cy="7574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Agile business intelligence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CFCA0-E5A1-48A8-9C2D-888E23C22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8" r="-1" b="4295"/>
          <a:stretch/>
        </p:blipFill>
        <p:spPr>
          <a:xfrm>
            <a:off x="240030" y="320040"/>
            <a:ext cx="8661654" cy="4462272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48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B0857-558D-43A0-9096-CFF3D87C2254}"/>
              </a:ext>
            </a:extLst>
          </p:cNvPr>
          <p:cNvSpPr/>
          <p:nvPr/>
        </p:nvSpPr>
        <p:spPr>
          <a:xfrm>
            <a:off x="6683037" y="5331808"/>
            <a:ext cx="22186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</a:rPr>
              <a:t>The flow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69076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93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36831" y="5433096"/>
            <a:ext cx="5949754" cy="7574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Agile business intelligence</a:t>
            </a:r>
            <a:b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49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B0857-558D-43A0-9096-CFF3D87C2254}"/>
              </a:ext>
            </a:extLst>
          </p:cNvPr>
          <p:cNvSpPr/>
          <p:nvPr/>
        </p:nvSpPr>
        <p:spPr>
          <a:xfrm>
            <a:off x="6683037" y="5331808"/>
            <a:ext cx="22186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</a:rPr>
              <a:t>The flow</a:t>
            </a:r>
            <a:endParaRPr lang="fr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21D87-F6A1-4FA3-82D2-E11870CF6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51" y="320041"/>
            <a:ext cx="8661533" cy="45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>
                <a:solidFill>
                  <a:schemeClr val="bg1"/>
                </a:solidFill>
              </a:rPr>
              <a:t>Digital Transformation </a:t>
            </a:r>
            <a:r>
              <a:rPr lang="fr-FR" sz="4000" b="1" dirty="0" err="1">
                <a:solidFill>
                  <a:schemeClr val="bg1"/>
                </a:solidFill>
              </a:rPr>
              <a:t>requires</a:t>
            </a:r>
            <a:r>
              <a:rPr lang="fr-FR" sz="4000" b="1" dirty="0">
                <a:solidFill>
                  <a:schemeClr val="bg1"/>
                </a:solidFill>
              </a:rPr>
              <a:t> Customer-</a:t>
            </a:r>
            <a:r>
              <a:rPr lang="fr-FR" sz="4000" b="1" dirty="0" err="1">
                <a:solidFill>
                  <a:schemeClr val="bg1"/>
                </a:solidFill>
              </a:rPr>
              <a:t>obsessed</a:t>
            </a:r>
            <a:r>
              <a:rPr lang="fr-FR" sz="4000" b="1" dirty="0">
                <a:solidFill>
                  <a:schemeClr val="bg1"/>
                </a:solidFill>
              </a:rPr>
              <a:t> DNA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5E33-D6DF-44A4-A81F-E6DAC0DD8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3" y="120197"/>
            <a:ext cx="8898850" cy="456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1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Agile business intelligence: The flow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A3958-9EDE-451C-9A00-20478620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778858"/>
            <a:ext cx="8185545" cy="3560711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03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Value stream mapping?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51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30815" y="3009037"/>
            <a:ext cx="40986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Defines the ‘as-is’ steps &amp; roles for each task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6143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Value add (VA)?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52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30815" y="3009037"/>
            <a:ext cx="40986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Time spent on outcomes for the customer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90390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Non-value add (NVA)?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53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30815" y="3009037"/>
            <a:ext cx="40986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Time spent between steps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10846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</a:rPr>
              <a:t>Example</a:t>
            </a:r>
            <a:endParaRPr lang="en-US" sz="35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54</a:t>
            </a:fld>
            <a:endParaRPr lang="fr-FR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D8F71B-ADE6-431E-B199-867890DA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1" y="585442"/>
            <a:ext cx="8093843" cy="38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49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3241D2-27CB-4961-86DD-DD667BD8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04945"/>
            <a:ext cx="9098989" cy="4822464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780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56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CFD2F-5CBF-4303-A4C6-2A4ECC9E8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3640"/>
            <a:ext cx="9144000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9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Identify, isolate and define the process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222DA-43C2-40FE-997B-7ED30B0B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" y="723317"/>
            <a:ext cx="9088414" cy="3339990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97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Measure the average VA and NVA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58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7B7B8-1DA3-412A-8B0A-255F6EF5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57"/>
            <a:ext cx="9144000" cy="41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66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-29370" y="5564458"/>
            <a:ext cx="8984856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Calculate</a:t>
            </a:r>
            <a:b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process efficiency = (VA / VA + NVA)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59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5981EC-46A0-4958-B4C7-AF833E25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350"/>
            <a:ext cx="9144000" cy="38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B3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AEB50-C781-4B05-BFF8-B8761254F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6" y="979714"/>
            <a:ext cx="8443686" cy="474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02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C3E00-8FD8-455D-9FDA-52D791FD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00930" cy="51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75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61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DBAC55-6CCD-4EC6-AA65-5FA0DE4D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862"/>
            <a:ext cx="9144000" cy="49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64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9143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0" y="2404067"/>
            <a:ext cx="9144000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492D0-D388-4E2C-B95F-828FFE82C8E6}"/>
              </a:ext>
            </a:extLst>
          </p:cNvPr>
          <p:cNvSpPr/>
          <p:nvPr/>
        </p:nvSpPr>
        <p:spPr>
          <a:xfrm>
            <a:off x="566928" y="4494130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 your efficiency was 100%, how many “x” could you do simultaneously?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9143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49D0E-4878-42D2-8A10-AF9E5787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" y="1091380"/>
            <a:ext cx="9135986" cy="1256197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62</a:t>
            </a:fld>
            <a:endParaRPr lang="fr-F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4F017E-9100-4E91-9EC5-25AF3BD04D86}"/>
              </a:ext>
            </a:extLst>
          </p:cNvPr>
          <p:cNvSpPr/>
          <p:nvPr/>
        </p:nvSpPr>
        <p:spPr>
          <a:xfrm>
            <a:off x="0" y="1130601"/>
            <a:ext cx="1294229" cy="485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2A63-F860-4B42-8241-485151C9E7DC}"/>
              </a:ext>
            </a:extLst>
          </p:cNvPr>
          <p:cNvSpPr/>
          <p:nvPr/>
        </p:nvSpPr>
        <p:spPr>
          <a:xfrm>
            <a:off x="876594" y="2798747"/>
            <a:ext cx="763875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200" b="1" dirty="0"/>
              <a:t>Min </a:t>
            </a:r>
            <a:r>
              <a:rPr lang="fr-FR" sz="3200" b="1" dirty="0" err="1"/>
              <a:t>throughput</a:t>
            </a:r>
            <a:r>
              <a:rPr lang="fr-FR" sz="3200" b="1" dirty="0"/>
              <a:t> </a:t>
            </a:r>
            <a:r>
              <a:rPr lang="fr-FR" sz="3200" b="1" dirty="0" err="1"/>
              <a:t>is</a:t>
            </a:r>
            <a:r>
              <a:rPr lang="fr-FR" sz="3200" b="1" dirty="0"/>
              <a:t> </a:t>
            </a:r>
            <a:r>
              <a:rPr lang="fr-FR" sz="3200" b="1" dirty="0" err="1"/>
              <a:t>usually</a:t>
            </a:r>
            <a:r>
              <a:rPr lang="fr-FR" sz="3200" b="1" dirty="0"/>
              <a:t> = team size</a:t>
            </a:r>
          </a:p>
        </p:txBody>
      </p:sp>
    </p:spTree>
    <p:extLst>
      <p:ext uri="{BB962C8B-B14F-4D97-AF65-F5344CB8AC3E}">
        <p14:creationId xmlns:p14="http://schemas.microsoft.com/office/powerpoint/2010/main" val="2650721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9143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0" y="2404067"/>
            <a:ext cx="9144000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492D0-D388-4E2C-B95F-828FFE82C8E6}"/>
              </a:ext>
            </a:extLst>
          </p:cNvPr>
          <p:cNvSpPr/>
          <p:nvPr/>
        </p:nvSpPr>
        <p:spPr>
          <a:xfrm>
            <a:off x="566928" y="4494130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your total WIP?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9143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49D0E-4878-42D2-8A10-AF9E5787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3" y="388218"/>
            <a:ext cx="9126646" cy="1256197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63</a:t>
            </a:fld>
            <a:endParaRPr lang="fr-F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4F017E-9100-4E91-9EC5-25AF3BD04D86}"/>
              </a:ext>
            </a:extLst>
          </p:cNvPr>
          <p:cNvSpPr/>
          <p:nvPr/>
        </p:nvSpPr>
        <p:spPr>
          <a:xfrm>
            <a:off x="7713491" y="1309682"/>
            <a:ext cx="1233561" cy="297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2A63-F860-4B42-8241-485151C9E7DC}"/>
              </a:ext>
            </a:extLst>
          </p:cNvPr>
          <p:cNvSpPr/>
          <p:nvPr/>
        </p:nvSpPr>
        <p:spPr>
          <a:xfrm>
            <a:off x="318282" y="2137210"/>
            <a:ext cx="853029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/>
              <a:t>Total WIP = min throughput / efficiency</a:t>
            </a:r>
          </a:p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e.g. 7/55% ~= 13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7D07FC-C007-431E-AA9C-E55E726ACFAF}"/>
              </a:ext>
            </a:extLst>
          </p:cNvPr>
          <p:cNvSpPr/>
          <p:nvPr/>
        </p:nvSpPr>
        <p:spPr>
          <a:xfrm>
            <a:off x="-1" y="2937074"/>
            <a:ext cx="2293034" cy="1569660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Assuming a software team of 7 (not pairing)</a:t>
            </a:r>
            <a:endParaRPr lang="fr-F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15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9143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0" y="2404067"/>
            <a:ext cx="9144000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492D0-D388-4E2C-B95F-828FFE82C8E6}"/>
              </a:ext>
            </a:extLst>
          </p:cNvPr>
          <p:cNvSpPr/>
          <p:nvPr/>
        </p:nvSpPr>
        <p:spPr>
          <a:xfrm>
            <a:off x="566928" y="4494130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Calculate % effort per state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9143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49D0E-4878-42D2-8A10-AF9E5787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7" y="400573"/>
            <a:ext cx="9126646" cy="1256197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64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2A63-F860-4B42-8241-485151C9E7DC}"/>
              </a:ext>
            </a:extLst>
          </p:cNvPr>
          <p:cNvSpPr/>
          <p:nvPr/>
        </p:nvSpPr>
        <p:spPr>
          <a:xfrm>
            <a:off x="318282" y="2137210"/>
            <a:ext cx="853029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200" b="1" dirty="0"/>
              <a:t>% Effort = state VA / total VA</a:t>
            </a:r>
          </a:p>
          <a:p>
            <a:pPr algn="ctr"/>
            <a:endParaRPr lang="en-US" sz="3200" b="1" dirty="0"/>
          </a:p>
          <a:p>
            <a:pPr algn="ctr"/>
            <a:r>
              <a:rPr lang="nn-NO" sz="3200" b="1" dirty="0"/>
              <a:t>e.g.  4 / 14.5 ~= 28%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98DEAD-E03B-4672-8420-C9ECB7FD35F2}"/>
              </a:ext>
            </a:extLst>
          </p:cNvPr>
          <p:cNvSpPr/>
          <p:nvPr/>
        </p:nvSpPr>
        <p:spPr>
          <a:xfrm>
            <a:off x="7713491" y="986127"/>
            <a:ext cx="1233561" cy="297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575628-BF08-4227-A70D-34086C50A947}"/>
              </a:ext>
            </a:extLst>
          </p:cNvPr>
          <p:cNvSpPr/>
          <p:nvPr/>
        </p:nvSpPr>
        <p:spPr>
          <a:xfrm>
            <a:off x="4557210" y="990279"/>
            <a:ext cx="690039" cy="293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879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9143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0" y="2404067"/>
            <a:ext cx="9144000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492D0-D388-4E2C-B95F-828FFE82C8E6}"/>
              </a:ext>
            </a:extLst>
          </p:cNvPr>
          <p:cNvSpPr/>
          <p:nvPr/>
        </p:nvSpPr>
        <p:spPr>
          <a:xfrm>
            <a:off x="566928" y="4494130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Proportion WIP by state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9143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49D0E-4878-42D2-8A10-AF9E5787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7" y="400573"/>
            <a:ext cx="9126646" cy="1256197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65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2A63-F860-4B42-8241-485151C9E7DC}"/>
              </a:ext>
            </a:extLst>
          </p:cNvPr>
          <p:cNvSpPr/>
          <p:nvPr/>
        </p:nvSpPr>
        <p:spPr>
          <a:xfrm>
            <a:off x="318282" y="2137210"/>
            <a:ext cx="853029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3200" b="1" dirty="0"/>
              <a:t>WIP = total WIP * % effort</a:t>
            </a:r>
          </a:p>
          <a:p>
            <a:pPr algn="ctr"/>
            <a:endParaRPr lang="en-US" sz="3200" b="1" dirty="0"/>
          </a:p>
          <a:p>
            <a:pPr algn="ctr"/>
            <a:r>
              <a:rPr lang="nn-NO" sz="3200" b="1" dirty="0"/>
              <a:t>e.g. 13 * 28% ~= 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98DEAD-E03B-4672-8420-C9ECB7FD35F2}"/>
              </a:ext>
            </a:extLst>
          </p:cNvPr>
          <p:cNvSpPr/>
          <p:nvPr/>
        </p:nvSpPr>
        <p:spPr>
          <a:xfrm>
            <a:off x="7713491" y="986127"/>
            <a:ext cx="1233561" cy="297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575628-BF08-4227-A70D-34086C50A947}"/>
              </a:ext>
            </a:extLst>
          </p:cNvPr>
          <p:cNvSpPr/>
          <p:nvPr/>
        </p:nvSpPr>
        <p:spPr>
          <a:xfrm>
            <a:off x="4557210" y="990279"/>
            <a:ext cx="690039" cy="293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4B0B3C-DB10-4EF0-A952-EE08B337E353}"/>
              </a:ext>
            </a:extLst>
          </p:cNvPr>
          <p:cNvSpPr/>
          <p:nvPr/>
        </p:nvSpPr>
        <p:spPr>
          <a:xfrm>
            <a:off x="7713491" y="1308288"/>
            <a:ext cx="1233561" cy="297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109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9143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0" y="2404067"/>
            <a:ext cx="9144000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492D0-D388-4E2C-B95F-828FFE82C8E6}"/>
              </a:ext>
            </a:extLst>
          </p:cNvPr>
          <p:cNvSpPr/>
          <p:nvPr/>
        </p:nvSpPr>
        <p:spPr>
          <a:xfrm>
            <a:off x="566928" y="4494130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Proportion WIP by state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9143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49D0E-4878-42D2-8A10-AF9E5787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7" y="400573"/>
            <a:ext cx="9126646" cy="1256197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66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2A63-F860-4B42-8241-485151C9E7DC}"/>
              </a:ext>
            </a:extLst>
          </p:cNvPr>
          <p:cNvSpPr/>
          <p:nvPr/>
        </p:nvSpPr>
        <p:spPr>
          <a:xfrm>
            <a:off x="2893549" y="1958653"/>
            <a:ext cx="3733213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Design WIP = 2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Develop WIP = 7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Test WIP = 4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Deploy WIP = 1</a:t>
            </a:r>
            <a:endParaRPr lang="nn-NO" sz="2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575628-BF08-4227-A70D-34086C50A947}"/>
              </a:ext>
            </a:extLst>
          </p:cNvPr>
          <p:cNvSpPr/>
          <p:nvPr/>
        </p:nvSpPr>
        <p:spPr>
          <a:xfrm>
            <a:off x="4557210" y="990279"/>
            <a:ext cx="690039" cy="293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317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67</a:t>
            </a:fld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902AF0-032E-4F63-BE0E-5095A6AD3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05" y="28672"/>
            <a:ext cx="8111012" cy="4684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F693B8-4AD6-47C6-952F-04D732E092B3}"/>
              </a:ext>
            </a:extLst>
          </p:cNvPr>
          <p:cNvSpPr/>
          <p:nvPr/>
        </p:nvSpPr>
        <p:spPr>
          <a:xfrm>
            <a:off x="483199" y="5576552"/>
            <a:ext cx="8214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</a:rPr>
              <a:t>“pull” all </a:t>
            </a:r>
            <a:r>
              <a:rPr lang="fr-FR" sz="4400" dirty="0" err="1">
                <a:solidFill>
                  <a:schemeClr val="bg1"/>
                </a:solidFill>
              </a:rPr>
              <a:t>ready</a:t>
            </a:r>
            <a:r>
              <a:rPr lang="fr-FR" sz="4400" dirty="0">
                <a:solidFill>
                  <a:schemeClr val="bg1"/>
                </a:solidFill>
              </a:rPr>
              <a:t> </a:t>
            </a:r>
            <a:r>
              <a:rPr lang="fr-FR" sz="4400" dirty="0" err="1">
                <a:solidFill>
                  <a:schemeClr val="bg1"/>
                </a:solidFill>
              </a:rPr>
              <a:t>tasks</a:t>
            </a:r>
            <a:r>
              <a:rPr lang="fr-FR" sz="4400" dirty="0">
                <a:solidFill>
                  <a:schemeClr val="bg1"/>
                </a:solidFill>
              </a:rPr>
              <a:t> to WIP </a:t>
            </a:r>
            <a:r>
              <a:rPr lang="fr-FR" sz="4400" dirty="0" err="1">
                <a:solidFill>
                  <a:schemeClr val="bg1"/>
                </a:solidFill>
              </a:rPr>
              <a:t>limit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8854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68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C84CE-EAA3-46F9-9C07-ED6998F9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6" y="480060"/>
            <a:ext cx="7648487" cy="58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53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69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E4D9D1-D415-4870-86B2-96F171062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14" y="501650"/>
            <a:ext cx="6319589" cy="58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5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 err="1">
                <a:solidFill>
                  <a:schemeClr val="bg1"/>
                </a:solidFill>
              </a:rPr>
              <a:t>Before</a:t>
            </a:r>
            <a:r>
              <a:rPr lang="fr-FR" sz="4000" b="1" dirty="0">
                <a:solidFill>
                  <a:schemeClr val="bg1"/>
                </a:solidFill>
              </a:rPr>
              <a:t> Digital Transformation 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D7B4BC-0EEA-4EA7-8D30-F4D1FE9C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4" y="1128494"/>
            <a:ext cx="8932205" cy="22445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9DB80B-2075-44EC-9E7E-13784790E314}"/>
              </a:ext>
            </a:extLst>
          </p:cNvPr>
          <p:cNvSpPr/>
          <p:nvPr/>
        </p:nvSpPr>
        <p:spPr>
          <a:xfrm>
            <a:off x="405352" y="271161"/>
            <a:ext cx="7795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 err="1"/>
              <a:t>Processes</a:t>
            </a:r>
            <a:r>
              <a:rPr lang="fr-FR" sz="2800" b="1" dirty="0"/>
              <a:t> Are </a:t>
            </a:r>
            <a:r>
              <a:rPr lang="fr-FR" sz="2800" b="1" dirty="0" err="1"/>
              <a:t>Optimized</a:t>
            </a:r>
            <a:r>
              <a:rPr lang="fr-FR" sz="2800" b="1" dirty="0"/>
              <a:t> for the Business…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DB0F0-CBD7-4ACB-A8DA-25F17674C0C4}"/>
              </a:ext>
            </a:extLst>
          </p:cNvPr>
          <p:cNvSpPr/>
          <p:nvPr/>
        </p:nvSpPr>
        <p:spPr>
          <a:xfrm>
            <a:off x="51856" y="3849106"/>
            <a:ext cx="87669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…And the Customer </a:t>
            </a:r>
            <a:r>
              <a:rPr lang="fr-FR" sz="2800" b="1" dirty="0" err="1"/>
              <a:t>Experience</a:t>
            </a:r>
            <a:r>
              <a:rPr lang="fr-FR" sz="2800" b="1" dirty="0"/>
              <a:t> (CX) </a:t>
            </a:r>
            <a:r>
              <a:rPr lang="fr-FR" sz="2800" b="1" dirty="0" err="1"/>
              <a:t>remains</a:t>
            </a:r>
            <a:r>
              <a:rPr lang="fr-FR" sz="2800" b="1" dirty="0"/>
              <a:t> an </a:t>
            </a:r>
            <a:r>
              <a:rPr lang="fr-FR" sz="2800" b="1" dirty="0" err="1"/>
              <a:t>afterthought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43610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9B53CE-E095-4113-BF9D-466FBA92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480960"/>
            <a:ext cx="5852160" cy="58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23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71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38EEA-2A2A-4B9E-B6EA-0509B5E6E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13" y="480060"/>
            <a:ext cx="639211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34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0000"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Identify &amp; resolve bottlenecks?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72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57116" y="2842416"/>
            <a:ext cx="38170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Through low WIP limits and strict process flow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34023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Production levelling?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73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57116" y="2842416"/>
            <a:ext cx="3817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Constant rate of flow through all states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408062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Cycle time?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74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57116" y="2842416"/>
            <a:ext cx="3817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Average time to complete a task from start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67898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930816" y="317087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Lead time?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75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57116" y="2842416"/>
            <a:ext cx="3817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Average time to complete a task from request.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42431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816290" y="303019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Progress monitoring?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76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572000" y="3347591"/>
            <a:ext cx="45720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Cumulative flow diagram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Statistical run chart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Burndown/up chart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14954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816290" y="303019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Effort visualization?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77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816290" y="3347591"/>
            <a:ext cx="42252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Plot delivered functionality against duration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38970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Cumulative flow diagram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B2792-496D-4A4D-A1B3-50C55F7D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96" y="183473"/>
            <a:ext cx="7567961" cy="4635376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8594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Bottleneck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79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CF5B6-FF4C-4A72-BAC1-F6911055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72" y="139317"/>
            <a:ext cx="8259197" cy="463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7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fr-FR" sz="4000" b="1" dirty="0" err="1">
                <a:solidFill>
                  <a:schemeClr val="bg1"/>
                </a:solidFill>
              </a:rPr>
              <a:t>After</a:t>
            </a:r>
            <a:r>
              <a:rPr lang="fr-FR" sz="4000" b="1" dirty="0">
                <a:solidFill>
                  <a:schemeClr val="bg1"/>
                </a:solidFill>
              </a:rPr>
              <a:t> Digital Transformation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9015D-803A-42DB-BD0E-59826F6D0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8" y="705037"/>
            <a:ext cx="8978865" cy="35422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6C073-DFFD-4374-8F8D-0F06DC57EE5F}"/>
              </a:ext>
            </a:extLst>
          </p:cNvPr>
          <p:cNvSpPr/>
          <p:nvPr/>
        </p:nvSpPr>
        <p:spPr>
          <a:xfrm>
            <a:off x="161703" y="320899"/>
            <a:ext cx="7234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Process Are </a:t>
            </a:r>
            <a:r>
              <a:rPr lang="fr-FR" sz="2800" b="1" dirty="0" err="1"/>
              <a:t>Optimized</a:t>
            </a:r>
            <a:r>
              <a:rPr lang="fr-FR" sz="2800" b="1" dirty="0"/>
              <a:t> for the Customer: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954B3-39AC-4259-880F-155D4ACB6277}"/>
              </a:ext>
            </a:extLst>
          </p:cNvPr>
          <p:cNvSpPr/>
          <p:nvPr/>
        </p:nvSpPr>
        <p:spPr>
          <a:xfrm>
            <a:off x="121583" y="4129806"/>
            <a:ext cx="87642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The user </a:t>
            </a:r>
            <a:r>
              <a:rPr lang="fr-FR" sz="2400" b="1" dirty="0" err="1"/>
              <a:t>experience</a:t>
            </a:r>
            <a:r>
              <a:rPr lang="fr-FR" sz="2400" b="1" dirty="0"/>
              <a:t> </a:t>
            </a:r>
            <a:r>
              <a:rPr lang="fr-FR" sz="2400" b="1" dirty="0" err="1"/>
              <a:t>is</a:t>
            </a:r>
            <a:r>
              <a:rPr lang="fr-FR" sz="2400" b="1" dirty="0"/>
              <a:t> </a:t>
            </a:r>
            <a:r>
              <a:rPr lang="fr-FR" sz="2400" b="1" dirty="0" err="1"/>
              <a:t>optimized</a:t>
            </a:r>
            <a:r>
              <a:rPr lang="fr-FR" sz="2400" b="1" dirty="0"/>
              <a:t> via direct </a:t>
            </a:r>
            <a:r>
              <a:rPr lang="fr-FR" sz="2400" b="1" dirty="0" err="1"/>
              <a:t>connection</a:t>
            </a:r>
            <a:r>
              <a:rPr lang="fr-FR" sz="2400" b="1" dirty="0"/>
              <a:t> to backend </a:t>
            </a:r>
            <a:r>
              <a:rPr lang="fr-FR" sz="2400" b="1" dirty="0" err="1"/>
              <a:t>capability</a:t>
            </a:r>
            <a:r>
              <a:rPr lang="fr-FR" sz="2400" b="1" dirty="0"/>
              <a:t> &amp; </a:t>
            </a:r>
            <a:r>
              <a:rPr lang="fr-FR" sz="2400" b="1" dirty="0" err="1"/>
              <a:t>processes</a:t>
            </a:r>
            <a:r>
              <a:rPr lang="fr-F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32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Poor flow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80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94825-B6D3-4C6E-BC9F-3FB2335D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1" y="266389"/>
            <a:ext cx="8181450" cy="448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77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Large WIP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81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2D2DC5-13F1-40DE-9BB0-B4C973A61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14" y="147801"/>
            <a:ext cx="8499846" cy="455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69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Long lead time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82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DD264-BDB5-4895-8096-3A509BDD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80" y="187627"/>
            <a:ext cx="8283980" cy="45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11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Plateau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83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98EBA-26B4-44D5-B4D0-55B39C72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7" y="101692"/>
            <a:ext cx="8236555" cy="46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72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816290" y="303019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Duration visualization?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84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42899" y="3347591"/>
            <a:ext cx="43166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Plot cycle time against average!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31237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Cycle time run charts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85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31336-4529-430C-B511-CB43DE3F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2" y="70195"/>
            <a:ext cx="7382660" cy="473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123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Process trend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86</a:t>
            </a:fld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6716C2-C509-4741-B953-4F255993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209771"/>
            <a:ext cx="7455974" cy="450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895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Process shift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87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AADCC-F933-4776-A095-86020A22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48" y="136524"/>
            <a:ext cx="7216254" cy="459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65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Extreme process variation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39CA9-4C09-421E-B2DA-7E1EAE47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54" y="155363"/>
            <a:ext cx="7352772" cy="44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417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816290" y="303019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Effort visualization?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89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42899" y="3347591"/>
            <a:ext cx="4098658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/>
              <a:t>Plot delivered functionality against</a:t>
            </a:r>
          </a:p>
          <a:p>
            <a:pPr>
              <a:spcAft>
                <a:spcPts val="600"/>
              </a:spcAft>
            </a:pPr>
            <a:r>
              <a:rPr lang="en-US" sz="2800" b="1" dirty="0"/>
              <a:t>velocity!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2512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100486" y="5512608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>
                <a:solidFill>
                  <a:srgbClr val="FFFFFF"/>
                </a:solidFill>
              </a:rPr>
              <a:t>Customer Experience Matters!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</a:t>
            </a:fld>
            <a:endParaRPr lang="fr-F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BC6E2B-49F6-4AF4-9744-D7216876C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27" y="780654"/>
            <a:ext cx="6314218" cy="4091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E6A58C-D2BA-4A38-B0C6-76CC45B70A15}"/>
              </a:ext>
            </a:extLst>
          </p:cNvPr>
          <p:cNvSpPr/>
          <p:nvPr/>
        </p:nvSpPr>
        <p:spPr>
          <a:xfrm>
            <a:off x="122511" y="210064"/>
            <a:ext cx="88940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/>
              <a:t>CX leaders </a:t>
            </a:r>
            <a:r>
              <a:rPr lang="fr-FR" sz="2000" b="1" dirty="0" err="1"/>
              <a:t>outperformed</a:t>
            </a:r>
            <a:r>
              <a:rPr lang="fr-FR" sz="2000" b="1" dirty="0"/>
              <a:t> CX </a:t>
            </a:r>
            <a:r>
              <a:rPr lang="fr-FR" sz="2000" b="1" dirty="0" err="1"/>
              <a:t>laggards</a:t>
            </a:r>
            <a:r>
              <a:rPr lang="fr-FR" sz="2000" b="1" dirty="0"/>
              <a:t> on Stock Price </a:t>
            </a:r>
            <a:r>
              <a:rPr lang="fr-FR" sz="2000" b="1" dirty="0" err="1"/>
              <a:t>growth</a:t>
            </a:r>
            <a:r>
              <a:rPr lang="fr-FR" sz="2000" b="1" dirty="0"/>
              <a:t> and Total </a:t>
            </a:r>
            <a:r>
              <a:rPr lang="fr-FR" sz="2000" b="1" dirty="0" err="1"/>
              <a:t>Returns</a:t>
            </a:r>
            <a:r>
              <a:rPr lang="fr-F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1040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816290" y="303019"/>
            <a:ext cx="4098658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Velocity?</a:t>
            </a:r>
          </a:p>
        </p:txBody>
      </p:sp>
      <p:sp>
        <p:nvSpPr>
          <p:cNvPr id="19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90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F17D0-361C-4E29-AC30-B834E9D8CA5C}"/>
              </a:ext>
            </a:extLst>
          </p:cNvPr>
          <p:cNvSpPr/>
          <p:nvPr/>
        </p:nvSpPr>
        <p:spPr>
          <a:xfrm>
            <a:off x="4942899" y="3347591"/>
            <a:ext cx="40986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/>
              <a:t>How much work can be delivered per iteration!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54223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Burnup chart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91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FFAE2-9A1B-4177-A786-8BEC5EBF1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43" y="115171"/>
            <a:ext cx="7399222" cy="47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71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Burndown chart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92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1E7A0-9B34-41D9-8036-0D27C1E2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37" y="136525"/>
            <a:ext cx="7512618" cy="46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066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Discovery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93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D6FD2-2B6F-47F7-BEEC-3652CA7C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3" y="59264"/>
            <a:ext cx="7293376" cy="477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53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Scope creep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94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CFB5B-2C62-40B7-9282-3302573D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31" y="12733"/>
            <a:ext cx="7427476" cy="47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379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Plateau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A29AB5-C1B0-43CF-88D2-55ACACAB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6" y="71365"/>
            <a:ext cx="7403308" cy="47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324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Too many features</a:t>
            </a: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C070E-A8B3-4043-8DD2-C8A16069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84" y="77501"/>
            <a:ext cx="7442074" cy="47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04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Tracking epics</a:t>
            </a: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AD046-31CE-4F1A-92F2-5EDBE97F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18" y="80017"/>
            <a:ext cx="6934493" cy="46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35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394554" y="1448631"/>
            <a:ext cx="8354891" cy="7391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Planning Tools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Issue Tracking Tools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Graphic 191" descr="Sun">
            <a:extLst>
              <a:ext uri="{FF2B5EF4-FFF2-40B4-BE49-F238E27FC236}">
                <a16:creationId xmlns:a16="http://schemas.microsoft.com/office/drawing/2014/main" id="{2CFFDCFF-DB7E-4277-9A2D-718DA0E4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2519" y="2509911"/>
            <a:ext cx="399763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94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8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3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Examples of Planning Tools</a:t>
            </a: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5380A-803F-4CD0-96FC-44E9BFAC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4" y="880712"/>
            <a:ext cx="8939212" cy="31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72051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1587</Words>
  <Application>Microsoft Office PowerPoint</Application>
  <PresentationFormat>On-screen Show (4:3)</PresentationFormat>
  <Paragraphs>297</Paragraphs>
  <Slides>104</Slides>
  <Notes>104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4" baseType="lpstr">
      <vt:lpstr>Calibri</vt:lpstr>
      <vt:lpstr>Wingdings</vt:lpstr>
      <vt:lpstr>Arial</vt:lpstr>
      <vt:lpstr>3_Office Theme</vt:lpstr>
      <vt:lpstr>2_Office Theme</vt:lpstr>
      <vt:lpstr>Office Theme</vt:lpstr>
      <vt:lpstr>1_Office Theme</vt:lpstr>
      <vt:lpstr>4_Office Theme</vt:lpstr>
      <vt:lpstr>5_Office Theme</vt:lpstr>
      <vt:lpstr>Bitmap Image</vt:lpstr>
      <vt:lpstr>DevOps process  Improve and visualize</vt:lpstr>
      <vt:lpstr>Agenda</vt:lpstr>
      <vt:lpstr>The problem  (Why should i care?)</vt:lpstr>
      <vt:lpstr>4</vt:lpstr>
      <vt:lpstr>Digital Transformation requires Customer-obsessed DNA</vt:lpstr>
      <vt:lpstr>PowerPoint Presentation</vt:lpstr>
      <vt:lpstr>Before Digital Transformation </vt:lpstr>
      <vt:lpstr>After Digital Transformation</vt:lpstr>
      <vt:lpstr>Customer Experience Matters!</vt:lpstr>
      <vt:lpstr>Leaders Recognize That IT Agility Is Core To Digital Business </vt:lpstr>
      <vt:lpstr>Each Industry Will Face Disruption</vt:lpstr>
      <vt:lpstr>How does DevOps help?</vt:lpstr>
      <vt:lpstr>Embrace Modern Application Delivery To Accelerate Digital Transformation</vt:lpstr>
      <vt:lpstr>Agile + DevOps Requires:    - People   - Process  - Platform </vt:lpstr>
      <vt:lpstr>Use Value Stream Mapping To Guide Optimization of Your CI/CD Pipeline Transformation</vt:lpstr>
      <vt:lpstr>Create Integrated Product Teams</vt:lpstr>
      <vt:lpstr>Create an integrated DevOps Pipeline     Automate:   - Verification  - Testing  - Configuration  - Deployment  - Metrics  - KPIs</vt:lpstr>
      <vt:lpstr>1- Modernize Application Architecture   2- Use Microservices to  improve agility   3- Use Containers to simplify management</vt:lpstr>
      <vt:lpstr>DevOps Trends </vt:lpstr>
      <vt:lpstr> DevOps Heat Varies by Industry  and Application Type</vt:lpstr>
      <vt:lpstr>What DevOps isn’t ... (DevOps Myths)</vt:lpstr>
      <vt:lpstr>Myth #1:  DevOps is Only for Startups</vt:lpstr>
      <vt:lpstr>Myth #2:  DevOps Replaces Agile</vt:lpstr>
      <vt:lpstr>Myth #3:  DevOps is Incompatible with ITIL</vt:lpstr>
      <vt:lpstr>Myth #4:  DevOps is Incompatible with Information Security and Compliance</vt:lpstr>
      <vt:lpstr>Myth #5:  DevOps Means Eliminating IT Operations, or “NoOps”</vt:lpstr>
      <vt:lpstr>Myth #6:  DevOps is Just “Infrastructure as Code” or Automation</vt:lpstr>
      <vt:lpstr>Myth #7:  DevOps is Only for Open Source Software</vt:lpstr>
      <vt:lpstr>DevOps Model Defined</vt:lpstr>
      <vt:lpstr>Defining DevOps </vt:lpstr>
      <vt:lpstr>What Do You Want to Accomplish?</vt:lpstr>
      <vt:lpstr>What’s Lean All About?</vt:lpstr>
      <vt:lpstr>The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The HP laserjet firmware </vt:lpstr>
      <vt:lpstr>HP laserjet firmware in 2008</vt:lpstr>
      <vt:lpstr>Future Smart re-architecture</vt:lpstr>
      <vt:lpstr>Deployment pipeline</vt:lpstr>
      <vt:lpstr>HP laserjet firmware in 2011</vt:lpstr>
      <vt:lpstr>The economics</vt:lpstr>
      <vt:lpstr>Workflow in the VSM</vt:lpstr>
      <vt:lpstr>Agile business intelligence  </vt:lpstr>
      <vt:lpstr>Agile business intelligence  </vt:lpstr>
      <vt:lpstr>Agile business intelligence: The flow</vt:lpstr>
      <vt:lpstr>Value stream mapping?</vt:lpstr>
      <vt:lpstr>Value add (VA)?</vt:lpstr>
      <vt:lpstr>Non-value add (NVA)?</vt:lpstr>
      <vt:lpstr>Example</vt:lpstr>
      <vt:lpstr>Steps</vt:lpstr>
      <vt:lpstr>Steps</vt:lpstr>
      <vt:lpstr>Identify, isolate and define the process</vt:lpstr>
      <vt:lpstr>Measure the average VA and NVA</vt:lpstr>
      <vt:lpstr>Calculate   process efficiency = (VA / VA + NVA)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Identify &amp; resolve bottlenecks?</vt:lpstr>
      <vt:lpstr>Production levelling?</vt:lpstr>
      <vt:lpstr>Cycle time?</vt:lpstr>
      <vt:lpstr>Lead time?</vt:lpstr>
      <vt:lpstr>Progress monitoring?</vt:lpstr>
      <vt:lpstr>Effort visualization?</vt:lpstr>
      <vt:lpstr>Cumulative flow diagram</vt:lpstr>
      <vt:lpstr>Bottleneck</vt:lpstr>
      <vt:lpstr>Poor flow</vt:lpstr>
      <vt:lpstr>Large WIP</vt:lpstr>
      <vt:lpstr>Long lead time</vt:lpstr>
      <vt:lpstr>Plateau</vt:lpstr>
      <vt:lpstr>Duration visualization?</vt:lpstr>
      <vt:lpstr>Cycle time run charts</vt:lpstr>
      <vt:lpstr>Process trend</vt:lpstr>
      <vt:lpstr>Process shift</vt:lpstr>
      <vt:lpstr>Extreme process variation</vt:lpstr>
      <vt:lpstr>Effort visualization?</vt:lpstr>
      <vt:lpstr>Velocity?</vt:lpstr>
      <vt:lpstr>Burnup chart</vt:lpstr>
      <vt:lpstr>Burndown chart</vt:lpstr>
      <vt:lpstr>Discovery</vt:lpstr>
      <vt:lpstr>Scope creep</vt:lpstr>
      <vt:lpstr>Plateau</vt:lpstr>
      <vt:lpstr>Too many features</vt:lpstr>
      <vt:lpstr>Tracking epics</vt:lpstr>
      <vt:lpstr>Planning Tools    Issue Tracking Tools</vt:lpstr>
      <vt:lpstr>Examples of Planning Tools</vt:lpstr>
      <vt:lpstr>Examples of Issue Tracking Tools</vt:lpstr>
      <vt:lpstr>Atlassian Jira Control Chart</vt:lpstr>
      <vt:lpstr>What did we learn?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process  Improve and visualize</dc:title>
  <dc:creator>Ahmed Hosni</dc:creator>
  <cp:lastModifiedBy>Ahmed Hosni</cp:lastModifiedBy>
  <cp:revision>4</cp:revision>
  <dcterms:created xsi:type="dcterms:W3CDTF">2020-04-20T21:28:34Z</dcterms:created>
  <dcterms:modified xsi:type="dcterms:W3CDTF">2020-04-20T21:31:08Z</dcterms:modified>
</cp:coreProperties>
</file>